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rawings/drawing1.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Lst>
  <p:notesMasterIdLst>
    <p:notesMasterId r:id="rId44"/>
  </p:notesMasterIdLst>
  <p:sldIdLst>
    <p:sldId id="259" r:id="rId2"/>
    <p:sldId id="257" r:id="rId3"/>
    <p:sldId id="258" r:id="rId4"/>
    <p:sldId id="261" r:id="rId5"/>
    <p:sldId id="260" r:id="rId6"/>
    <p:sldId id="264" r:id="rId7"/>
    <p:sldId id="265" r:id="rId8"/>
    <p:sldId id="266" r:id="rId9"/>
    <p:sldId id="269" r:id="rId10"/>
    <p:sldId id="305" r:id="rId11"/>
    <p:sldId id="267" r:id="rId12"/>
    <p:sldId id="268" r:id="rId13"/>
    <p:sldId id="303" r:id="rId14"/>
    <p:sldId id="270" r:id="rId15"/>
    <p:sldId id="271" r:id="rId16"/>
    <p:sldId id="274" r:id="rId17"/>
    <p:sldId id="275" r:id="rId18"/>
    <p:sldId id="273" r:id="rId19"/>
    <p:sldId id="281" r:id="rId20"/>
    <p:sldId id="276" r:id="rId21"/>
    <p:sldId id="277" r:id="rId22"/>
    <p:sldId id="280" r:id="rId23"/>
    <p:sldId id="282" r:id="rId24"/>
    <p:sldId id="283" r:id="rId25"/>
    <p:sldId id="279" r:id="rId26"/>
    <p:sldId id="284" r:id="rId27"/>
    <p:sldId id="299" r:id="rId28"/>
    <p:sldId id="285" r:id="rId29"/>
    <p:sldId id="286" r:id="rId30"/>
    <p:sldId id="287" r:id="rId31"/>
    <p:sldId id="288" r:id="rId32"/>
    <p:sldId id="289" r:id="rId33"/>
    <p:sldId id="290" r:id="rId34"/>
    <p:sldId id="291" r:id="rId35"/>
    <p:sldId id="292" r:id="rId36"/>
    <p:sldId id="293" r:id="rId37"/>
    <p:sldId id="294" r:id="rId38"/>
    <p:sldId id="302" r:id="rId39"/>
    <p:sldId id="295" r:id="rId40"/>
    <p:sldId id="296" r:id="rId41"/>
    <p:sldId id="300" r:id="rId42"/>
    <p:sldId id="301" r:id="rId4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p:scale>
          <a:sx n="91" d="100"/>
          <a:sy n="91" d="100"/>
        </p:scale>
        <p:origin x="-480" y="-288"/>
      </p:cViewPr>
      <p:guideLst>
        <p:guide orient="horz" pos="2160"/>
        <p:guide pos="2880"/>
      </p:guideLst>
    </p:cSldViewPr>
  </p:slideViewPr>
  <p:outlineViewPr>
    <p:cViewPr>
      <p:scale>
        <a:sx n="33" d="100"/>
        <a:sy n="33" d="100"/>
      </p:scale>
      <p:origin x="82" y="3648"/>
    </p:cViewPr>
  </p:outlineViewPr>
  <p:notesTextViewPr>
    <p:cViewPr>
      <p:scale>
        <a:sx n="1" d="1"/>
        <a:sy n="1" d="1"/>
      </p:scale>
      <p:origin x="0" y="0"/>
    </p:cViewPr>
  </p:notesTextViewPr>
  <p:sorterViewPr>
    <p:cViewPr>
      <p:scale>
        <a:sx n="100" d="100"/>
        <a:sy n="100" d="100"/>
      </p:scale>
      <p:origin x="0" y="76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embeddings/oleObject6.bin"/></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0.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1"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b="0"/>
            </a:pPr>
            <a:r>
              <a:rPr lang="en-US" sz="800" b="0" dirty="0" smtClean="0"/>
              <a:t>Washoe County </a:t>
            </a:r>
            <a:r>
              <a:rPr lang="en-US" sz="800" b="0" dirty="0" err="1" smtClean="0"/>
              <a:t>Gov</a:t>
            </a:r>
            <a:r>
              <a:rPr lang="en-US" sz="800" b="0" baseline="0" dirty="0" smtClean="0"/>
              <a:t> Rec</a:t>
            </a:r>
          </a:p>
          <a:p>
            <a:pPr>
              <a:defRPr sz="800" b="0"/>
            </a:pPr>
            <a:r>
              <a:rPr lang="en-US" sz="800" b="0" baseline="0" dirty="0" smtClean="0"/>
              <a:t>2016-2017</a:t>
            </a:r>
            <a:endParaRPr lang="en-US" sz="800" b="0" dirty="0"/>
          </a:p>
        </c:rich>
      </c:tx>
      <c:layout>
        <c:manualLayout>
          <c:xMode val="edge"/>
          <c:yMode val="edge"/>
          <c:x val="0.30267441860465116"/>
          <c:y val="0"/>
        </c:manualLayout>
      </c:layout>
      <c:overlay val="0"/>
    </c:title>
    <c:autoTitleDeleted val="0"/>
    <c:plotArea>
      <c:layout>
        <c:manualLayout>
          <c:layoutTarget val="inner"/>
          <c:xMode val="edge"/>
          <c:yMode val="edge"/>
          <c:x val="0.18361722641812631"/>
          <c:y val="0.21570910015349812"/>
          <c:w val="0.45476913600085705"/>
          <c:h val="0.72809675208284397"/>
        </c:manualLayout>
      </c:layout>
      <c:barChart>
        <c:barDir val="col"/>
        <c:grouping val="clustered"/>
        <c:varyColors val="0"/>
        <c:ser>
          <c:idx val="0"/>
          <c:order val="0"/>
          <c:tx>
            <c:strRef>
              <c:f>Sheet1!$A$1</c:f>
              <c:strCache>
                <c:ptCount val="1"/>
                <c:pt idx="0">
                  <c:v>Block Grant</c:v>
                </c:pt>
              </c:strCache>
            </c:strRef>
          </c:tx>
          <c:invertIfNegative val="0"/>
          <c:dLbls>
            <c:dLbl>
              <c:idx val="0"/>
              <c:layout/>
              <c:tx>
                <c:rich>
                  <a:bodyPr/>
                  <a:lstStyle/>
                  <a:p>
                    <a:r>
                      <a:rPr lang="en-US" dirty="0" smtClean="0"/>
                      <a:t>$15,251,425</a:t>
                    </a:r>
                    <a:endParaRPr lang="en-US" dirty="0"/>
                  </a:p>
                </c:rich>
              </c:tx>
              <c:dLblPos val="outEnd"/>
              <c:showLegendKey val="0"/>
              <c:showVal val="1"/>
              <c:showCatName val="0"/>
              <c:showSerName val="0"/>
              <c:showPercent val="0"/>
              <c:showBubbleSize val="0"/>
            </c:dLbl>
            <c:txPr>
              <a:bodyPr/>
              <a:lstStyle/>
              <a:p>
                <a:pPr>
                  <a:defRPr sz="800"/>
                </a:pPr>
                <a:endParaRPr lang="en-US"/>
              </a:p>
            </c:txPr>
            <c:dLblPos val="outEnd"/>
            <c:showLegendKey val="0"/>
            <c:showVal val="1"/>
            <c:showCatName val="0"/>
            <c:showSerName val="0"/>
            <c:showPercent val="0"/>
            <c:showBubbleSize val="0"/>
            <c:showLeaderLines val="0"/>
          </c:dLbls>
          <c:val>
            <c:numRef>
              <c:f>Sheet1!$A$2</c:f>
              <c:numCache>
                <c:formatCode>#,##0</c:formatCode>
                <c:ptCount val="1"/>
                <c:pt idx="0">
                  <c:v>14250000</c:v>
                </c:pt>
              </c:numCache>
            </c:numRef>
          </c:val>
        </c:ser>
        <c:ser>
          <c:idx val="1"/>
          <c:order val="1"/>
          <c:tx>
            <c:strRef>
              <c:f>Sheet1!$B$1</c:f>
              <c:strCache>
                <c:ptCount val="1"/>
                <c:pt idx="0">
                  <c:v>Maximum Incentive Amount</c:v>
                </c:pt>
              </c:strCache>
            </c:strRef>
          </c:tx>
          <c:invertIfNegative val="0"/>
          <c:dLbls>
            <c:dLbl>
              <c:idx val="0"/>
              <c:layout/>
              <c:tx>
                <c:rich>
                  <a:bodyPr/>
                  <a:lstStyle/>
                  <a:p>
                    <a:r>
                      <a:rPr lang="en-US" smtClean="0"/>
                      <a:t>$1,750,000</a:t>
                    </a:r>
                    <a:endParaRPr lang="en-US"/>
                  </a:p>
                </c:rich>
              </c:tx>
              <c:dLblPos val="outEnd"/>
              <c:showLegendKey val="0"/>
              <c:showVal val="1"/>
              <c:showCatName val="0"/>
              <c:showSerName val="0"/>
              <c:showPercent val="0"/>
              <c:showBubbleSize val="0"/>
            </c:dLbl>
            <c:txPr>
              <a:bodyPr/>
              <a:lstStyle/>
              <a:p>
                <a:pPr>
                  <a:defRPr sz="800"/>
                </a:pPr>
                <a:endParaRPr lang="en-US"/>
              </a:p>
            </c:txPr>
            <c:dLblPos val="outEnd"/>
            <c:showLegendKey val="0"/>
            <c:showVal val="1"/>
            <c:showCatName val="0"/>
            <c:showSerName val="0"/>
            <c:showPercent val="0"/>
            <c:showBubbleSize val="0"/>
            <c:showLeaderLines val="0"/>
          </c:dLbls>
          <c:val>
            <c:numRef>
              <c:f>Sheet1!$B$2</c:f>
              <c:numCache>
                <c:formatCode>#,##0</c:formatCode>
                <c:ptCount val="1"/>
                <c:pt idx="0">
                  <c:v>1750000</c:v>
                </c:pt>
              </c:numCache>
            </c:numRef>
          </c:val>
        </c:ser>
        <c:dLbls>
          <c:dLblPos val="outEnd"/>
          <c:showLegendKey val="0"/>
          <c:showVal val="1"/>
          <c:showCatName val="0"/>
          <c:showSerName val="0"/>
          <c:showPercent val="0"/>
          <c:showBubbleSize val="0"/>
        </c:dLbls>
        <c:gapWidth val="150"/>
        <c:axId val="38502784"/>
        <c:axId val="38504320"/>
      </c:barChart>
      <c:catAx>
        <c:axId val="38502784"/>
        <c:scaling>
          <c:orientation val="minMax"/>
        </c:scaling>
        <c:delete val="1"/>
        <c:axPos val="b"/>
        <c:majorTickMark val="out"/>
        <c:minorTickMark val="none"/>
        <c:tickLblPos val="nextTo"/>
        <c:crossAx val="38504320"/>
        <c:crosses val="autoZero"/>
        <c:auto val="1"/>
        <c:lblAlgn val="ctr"/>
        <c:lblOffset val="100"/>
        <c:noMultiLvlLbl val="0"/>
      </c:catAx>
      <c:valAx>
        <c:axId val="38504320"/>
        <c:scaling>
          <c:orientation val="minMax"/>
        </c:scaling>
        <c:delete val="0"/>
        <c:axPos val="l"/>
        <c:majorGridlines/>
        <c:numFmt formatCode="#,##0" sourceLinked="1"/>
        <c:majorTickMark val="out"/>
        <c:minorTickMark val="none"/>
        <c:tickLblPos val="nextTo"/>
        <c:txPr>
          <a:bodyPr/>
          <a:lstStyle/>
          <a:p>
            <a:pPr>
              <a:defRPr sz="800"/>
            </a:pPr>
            <a:endParaRPr lang="en-US"/>
          </a:p>
        </c:txPr>
        <c:crossAx val="38502784"/>
        <c:crosses val="autoZero"/>
        <c:crossBetween val="between"/>
      </c:valAx>
    </c:plotArea>
    <c:legend>
      <c:legendPos val="r"/>
      <c:layout/>
      <c:overlay val="0"/>
      <c:txPr>
        <a:bodyPr/>
        <a:lstStyle/>
        <a:p>
          <a:pPr>
            <a:defRPr sz="8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'[Chart in Microsoft PowerPoint]# Info Only_CFS725'!$AZ$19</c:f>
              <c:strCache>
                <c:ptCount val="1"/>
                <c:pt idx="0">
                  <c:v>Clark County</c:v>
                </c:pt>
              </c:strCache>
            </c:strRef>
          </c:tx>
          <c:invertIfNegative val="0"/>
          <c:cat>
            <c:strRef>
              <c:f>'[Chart in Microsoft PowerPoint]# Info Only_CFS725'!$AY$20:$AY$23</c:f>
              <c:strCache>
                <c:ptCount val="4"/>
                <c:pt idx="0">
                  <c:v>SFY2011</c:v>
                </c:pt>
                <c:pt idx="1">
                  <c:v>SFY2012</c:v>
                </c:pt>
                <c:pt idx="2">
                  <c:v>SFY2013</c:v>
                </c:pt>
                <c:pt idx="3">
                  <c:v>SFY2014</c:v>
                </c:pt>
              </c:strCache>
            </c:strRef>
          </c:cat>
          <c:val>
            <c:numRef>
              <c:f>'[Chart in Microsoft PowerPoint]# Info Only_CFS725'!$AZ$20:$AZ$23</c:f>
              <c:numCache>
                <c:formatCode>#,##0</c:formatCode>
                <c:ptCount val="4"/>
                <c:pt idx="0">
                  <c:v>2002</c:v>
                </c:pt>
                <c:pt idx="1">
                  <c:v>2316</c:v>
                </c:pt>
                <c:pt idx="2">
                  <c:v>2719</c:v>
                </c:pt>
                <c:pt idx="3">
                  <c:v>2501</c:v>
                </c:pt>
              </c:numCache>
            </c:numRef>
          </c:val>
        </c:ser>
        <c:ser>
          <c:idx val="1"/>
          <c:order val="1"/>
          <c:tx>
            <c:strRef>
              <c:f>'[Chart in Microsoft PowerPoint]# Info Only_CFS725'!$BA$19</c:f>
              <c:strCache>
                <c:ptCount val="1"/>
                <c:pt idx="0">
                  <c:v>Washoe County</c:v>
                </c:pt>
              </c:strCache>
            </c:strRef>
          </c:tx>
          <c:invertIfNegative val="0"/>
          <c:cat>
            <c:strRef>
              <c:f>'[Chart in Microsoft PowerPoint]# Info Only_CFS725'!$AY$20:$AY$23</c:f>
              <c:strCache>
                <c:ptCount val="4"/>
                <c:pt idx="0">
                  <c:v>SFY2011</c:v>
                </c:pt>
                <c:pt idx="1">
                  <c:v>SFY2012</c:v>
                </c:pt>
                <c:pt idx="2">
                  <c:v>SFY2013</c:v>
                </c:pt>
                <c:pt idx="3">
                  <c:v>SFY2014</c:v>
                </c:pt>
              </c:strCache>
            </c:strRef>
          </c:cat>
          <c:val>
            <c:numRef>
              <c:f>'[Chart in Microsoft PowerPoint]# Info Only_CFS725'!$BA$20:$BA$23</c:f>
              <c:numCache>
                <c:formatCode>General</c:formatCode>
                <c:ptCount val="4"/>
                <c:pt idx="0">
                  <c:v>503</c:v>
                </c:pt>
                <c:pt idx="1">
                  <c:v>467</c:v>
                </c:pt>
                <c:pt idx="2">
                  <c:v>631</c:v>
                </c:pt>
                <c:pt idx="3">
                  <c:v>771</c:v>
                </c:pt>
              </c:numCache>
            </c:numRef>
          </c:val>
        </c:ser>
        <c:ser>
          <c:idx val="2"/>
          <c:order val="2"/>
          <c:tx>
            <c:strRef>
              <c:f>'[Chart in Microsoft PowerPoint]# Info Only_CFS725'!$BB$19</c:f>
              <c:strCache>
                <c:ptCount val="1"/>
                <c:pt idx="0">
                  <c:v>Rural Counties</c:v>
                </c:pt>
              </c:strCache>
            </c:strRef>
          </c:tx>
          <c:invertIfNegative val="0"/>
          <c:cat>
            <c:strRef>
              <c:f>'[Chart in Microsoft PowerPoint]# Info Only_CFS725'!$AY$20:$AY$23</c:f>
              <c:strCache>
                <c:ptCount val="4"/>
                <c:pt idx="0">
                  <c:v>SFY2011</c:v>
                </c:pt>
                <c:pt idx="1">
                  <c:v>SFY2012</c:v>
                </c:pt>
                <c:pt idx="2">
                  <c:v>SFY2013</c:v>
                </c:pt>
                <c:pt idx="3">
                  <c:v>SFY2014</c:v>
                </c:pt>
              </c:strCache>
            </c:strRef>
          </c:cat>
          <c:val>
            <c:numRef>
              <c:f>'[Chart in Microsoft PowerPoint]# Info Only_CFS725'!$BB$20:$BB$23</c:f>
              <c:numCache>
                <c:formatCode>General</c:formatCode>
                <c:ptCount val="4"/>
                <c:pt idx="0">
                  <c:v>246</c:v>
                </c:pt>
                <c:pt idx="1">
                  <c:v>275</c:v>
                </c:pt>
                <c:pt idx="2">
                  <c:v>218</c:v>
                </c:pt>
                <c:pt idx="3">
                  <c:v>231</c:v>
                </c:pt>
              </c:numCache>
            </c:numRef>
          </c:val>
        </c:ser>
        <c:dLbls>
          <c:dLblPos val="outEnd"/>
          <c:showLegendKey val="0"/>
          <c:showVal val="1"/>
          <c:showCatName val="0"/>
          <c:showSerName val="0"/>
          <c:showPercent val="0"/>
          <c:showBubbleSize val="0"/>
        </c:dLbls>
        <c:gapWidth val="150"/>
        <c:axId val="45938176"/>
        <c:axId val="45939712"/>
      </c:barChart>
      <c:catAx>
        <c:axId val="45938176"/>
        <c:scaling>
          <c:orientation val="minMax"/>
        </c:scaling>
        <c:delete val="0"/>
        <c:axPos val="b"/>
        <c:majorTickMark val="out"/>
        <c:minorTickMark val="none"/>
        <c:tickLblPos val="nextTo"/>
        <c:crossAx val="45939712"/>
        <c:crosses val="autoZero"/>
        <c:auto val="1"/>
        <c:lblAlgn val="ctr"/>
        <c:lblOffset val="100"/>
        <c:noMultiLvlLbl val="0"/>
      </c:catAx>
      <c:valAx>
        <c:axId val="45939712"/>
        <c:scaling>
          <c:orientation val="minMax"/>
        </c:scaling>
        <c:delete val="0"/>
        <c:axPos val="l"/>
        <c:majorGridlines/>
        <c:numFmt formatCode="#,##0" sourceLinked="1"/>
        <c:majorTickMark val="out"/>
        <c:minorTickMark val="none"/>
        <c:tickLblPos val="nextTo"/>
        <c:crossAx val="45938176"/>
        <c:crosses val="autoZero"/>
        <c:crossBetween val="between"/>
      </c:valAx>
    </c:plotArea>
    <c:legend>
      <c:legendPos val="r"/>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8126233754798E-2"/>
          <c:y val="0.14957686363970857"/>
          <c:w val="0.92124271977652372"/>
          <c:h val="0.68414232099492234"/>
        </c:manualLayout>
      </c:layout>
      <c:lineChart>
        <c:grouping val="standard"/>
        <c:varyColors val="0"/>
        <c:ser>
          <c:idx val="3"/>
          <c:order val="2"/>
          <c:tx>
            <c:strRef>
              <c:f>'plcmt types  eom704'!$A$9</c:f>
              <c:strCache>
                <c:ptCount val="1"/>
                <c:pt idx="0">
                  <c:v>Rural Counties</c:v>
                </c:pt>
              </c:strCache>
            </c:strRef>
          </c:tx>
          <c:spPr>
            <a:ln w="50800"/>
          </c:spPr>
          <c:marker>
            <c:symbol val="none"/>
          </c:marker>
          <c:cat>
            <c:multiLvlStrRef>
              <c:f>'plcmt types  eom704'!$B$1:$BC$2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'plcmt types  eom704'!$B$9:$BC$9</c:f>
              <c:numCache>
                <c:formatCode>_(* #,##0_);_(* \(#,##0\);_(* "-"??_);_(@_)</c:formatCode>
                <c:ptCount val="54"/>
                <c:pt idx="0">
                  <c:v>428</c:v>
                </c:pt>
                <c:pt idx="1">
                  <c:v>451</c:v>
                </c:pt>
                <c:pt idx="2">
                  <c:v>436</c:v>
                </c:pt>
                <c:pt idx="3">
                  <c:v>440</c:v>
                </c:pt>
                <c:pt idx="4">
                  <c:v>455</c:v>
                </c:pt>
                <c:pt idx="5">
                  <c:v>451</c:v>
                </c:pt>
                <c:pt idx="6">
                  <c:v>475</c:v>
                </c:pt>
                <c:pt idx="7">
                  <c:v>485</c:v>
                </c:pt>
                <c:pt idx="8">
                  <c:v>477</c:v>
                </c:pt>
                <c:pt idx="9">
                  <c:v>472</c:v>
                </c:pt>
                <c:pt idx="10">
                  <c:v>471</c:v>
                </c:pt>
                <c:pt idx="11">
                  <c:v>445</c:v>
                </c:pt>
                <c:pt idx="12">
                  <c:v>458</c:v>
                </c:pt>
                <c:pt idx="13">
                  <c:v>471</c:v>
                </c:pt>
                <c:pt idx="14">
                  <c:v>486</c:v>
                </c:pt>
                <c:pt idx="15">
                  <c:v>483</c:v>
                </c:pt>
                <c:pt idx="16">
                  <c:v>479</c:v>
                </c:pt>
                <c:pt idx="17">
                  <c:v>464</c:v>
                </c:pt>
                <c:pt idx="18">
                  <c:v>462</c:v>
                </c:pt>
                <c:pt idx="19">
                  <c:v>455</c:v>
                </c:pt>
                <c:pt idx="20">
                  <c:v>470</c:v>
                </c:pt>
                <c:pt idx="21">
                  <c:v>473</c:v>
                </c:pt>
                <c:pt idx="22">
                  <c:v>474</c:v>
                </c:pt>
                <c:pt idx="23">
                  <c:v>479</c:v>
                </c:pt>
                <c:pt idx="24">
                  <c:v>485</c:v>
                </c:pt>
                <c:pt idx="25">
                  <c:v>486</c:v>
                </c:pt>
                <c:pt idx="26">
                  <c:v>477</c:v>
                </c:pt>
                <c:pt idx="27">
                  <c:v>460</c:v>
                </c:pt>
                <c:pt idx="28">
                  <c:v>451</c:v>
                </c:pt>
                <c:pt idx="29">
                  <c:v>446</c:v>
                </c:pt>
                <c:pt idx="30">
                  <c:v>424</c:v>
                </c:pt>
                <c:pt idx="31">
                  <c:v>412</c:v>
                </c:pt>
                <c:pt idx="32">
                  <c:v>416</c:v>
                </c:pt>
                <c:pt idx="33">
                  <c:v>407</c:v>
                </c:pt>
                <c:pt idx="34">
                  <c:v>431</c:v>
                </c:pt>
                <c:pt idx="35">
                  <c:v>439</c:v>
                </c:pt>
                <c:pt idx="36">
                  <c:v>433</c:v>
                </c:pt>
                <c:pt idx="37">
                  <c:v>433</c:v>
                </c:pt>
                <c:pt idx="38">
                  <c:v>414</c:v>
                </c:pt>
                <c:pt idx="39">
                  <c:v>425</c:v>
                </c:pt>
                <c:pt idx="40">
                  <c:v>418</c:v>
                </c:pt>
                <c:pt idx="41">
                  <c:v>412</c:v>
                </c:pt>
                <c:pt idx="42">
                  <c:v>390</c:v>
                </c:pt>
                <c:pt idx="43">
                  <c:v>400</c:v>
                </c:pt>
                <c:pt idx="44">
                  <c:v>401</c:v>
                </c:pt>
                <c:pt idx="45">
                  <c:v>405</c:v>
                </c:pt>
                <c:pt idx="46">
                  <c:v>392</c:v>
                </c:pt>
                <c:pt idx="47">
                  <c:v>401</c:v>
                </c:pt>
                <c:pt idx="48">
                  <c:v>410</c:v>
                </c:pt>
                <c:pt idx="49">
                  <c:v>407</c:v>
                </c:pt>
                <c:pt idx="50">
                  <c:v>378</c:v>
                </c:pt>
                <c:pt idx="51">
                  <c:v>396</c:v>
                </c:pt>
                <c:pt idx="52">
                  <c:v>395</c:v>
                </c:pt>
                <c:pt idx="53">
                  <c:v>389</c:v>
                </c:pt>
              </c:numCache>
            </c:numRef>
          </c:val>
          <c:smooth val="1"/>
        </c:ser>
        <c:ser>
          <c:idx val="1"/>
          <c:order val="0"/>
          <c:tx>
            <c:strRef>
              <c:f>'plcmt types  eom704'!$A$7</c:f>
              <c:strCache>
                <c:ptCount val="1"/>
                <c:pt idx="0">
                  <c:v>Clark County</c:v>
                </c:pt>
              </c:strCache>
            </c:strRef>
          </c:tx>
          <c:spPr>
            <a:ln w="50800" cmpd="sng"/>
          </c:spPr>
          <c:marker>
            <c:symbol val="none"/>
          </c:marker>
          <c:cat>
            <c:multiLvlStrRef>
              <c:f>'plcmt types  eom704'!$B$1:$BC$2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'plcmt types  eom704'!$B$7:$BC$7</c:f>
              <c:numCache>
                <c:formatCode>_(* #,##0_);_(* \(#,##0\);_(* "-"??_);_(@_)</c:formatCode>
                <c:ptCount val="54"/>
                <c:pt idx="0">
                  <c:v>3701</c:v>
                </c:pt>
                <c:pt idx="1">
                  <c:v>3715</c:v>
                </c:pt>
                <c:pt idx="2">
                  <c:v>3755</c:v>
                </c:pt>
                <c:pt idx="3">
                  <c:v>3756</c:v>
                </c:pt>
                <c:pt idx="4">
                  <c:v>3690</c:v>
                </c:pt>
                <c:pt idx="5">
                  <c:v>3707</c:v>
                </c:pt>
                <c:pt idx="6">
                  <c:v>3705</c:v>
                </c:pt>
                <c:pt idx="7">
                  <c:v>3687</c:v>
                </c:pt>
                <c:pt idx="8">
                  <c:v>3678</c:v>
                </c:pt>
                <c:pt idx="9">
                  <c:v>3626</c:v>
                </c:pt>
                <c:pt idx="10">
                  <c:v>3670</c:v>
                </c:pt>
                <c:pt idx="11">
                  <c:v>3482</c:v>
                </c:pt>
                <c:pt idx="12">
                  <c:v>3637</c:v>
                </c:pt>
                <c:pt idx="13">
                  <c:v>3654</c:v>
                </c:pt>
                <c:pt idx="14">
                  <c:v>3616</c:v>
                </c:pt>
                <c:pt idx="15">
                  <c:v>3673</c:v>
                </c:pt>
                <c:pt idx="16">
                  <c:v>3598</c:v>
                </c:pt>
                <c:pt idx="17">
                  <c:v>3611</c:v>
                </c:pt>
                <c:pt idx="18">
                  <c:v>3576</c:v>
                </c:pt>
                <c:pt idx="19">
                  <c:v>3661</c:v>
                </c:pt>
                <c:pt idx="20">
                  <c:v>3740</c:v>
                </c:pt>
                <c:pt idx="21">
                  <c:v>3699</c:v>
                </c:pt>
                <c:pt idx="22">
                  <c:v>3810</c:v>
                </c:pt>
                <c:pt idx="23">
                  <c:v>3845</c:v>
                </c:pt>
                <c:pt idx="24">
                  <c:v>3752</c:v>
                </c:pt>
                <c:pt idx="25">
                  <c:v>3779</c:v>
                </c:pt>
                <c:pt idx="26">
                  <c:v>3790</c:v>
                </c:pt>
                <c:pt idx="27">
                  <c:v>3816</c:v>
                </c:pt>
                <c:pt idx="28">
                  <c:v>3773</c:v>
                </c:pt>
                <c:pt idx="29">
                  <c:v>3820</c:v>
                </c:pt>
                <c:pt idx="30">
                  <c:v>3787</c:v>
                </c:pt>
                <c:pt idx="31">
                  <c:v>3853</c:v>
                </c:pt>
                <c:pt idx="32">
                  <c:v>3899</c:v>
                </c:pt>
                <c:pt idx="33">
                  <c:v>3754</c:v>
                </c:pt>
                <c:pt idx="34">
                  <c:v>3935</c:v>
                </c:pt>
                <c:pt idx="35">
                  <c:v>3855</c:v>
                </c:pt>
                <c:pt idx="36">
                  <c:v>3773</c:v>
                </c:pt>
                <c:pt idx="37">
                  <c:v>3797</c:v>
                </c:pt>
                <c:pt idx="38">
                  <c:v>3757</c:v>
                </c:pt>
                <c:pt idx="39">
                  <c:v>3768</c:v>
                </c:pt>
                <c:pt idx="40">
                  <c:v>3823</c:v>
                </c:pt>
                <c:pt idx="41">
                  <c:v>3656</c:v>
                </c:pt>
                <c:pt idx="42">
                  <c:v>3586</c:v>
                </c:pt>
                <c:pt idx="43">
                  <c:v>3533</c:v>
                </c:pt>
                <c:pt idx="44">
                  <c:v>3545</c:v>
                </c:pt>
                <c:pt idx="45">
                  <c:v>3561</c:v>
                </c:pt>
                <c:pt idx="46">
                  <c:v>3559</c:v>
                </c:pt>
                <c:pt idx="47">
                  <c:v>3547</c:v>
                </c:pt>
                <c:pt idx="48">
                  <c:v>3534</c:v>
                </c:pt>
                <c:pt idx="49">
                  <c:v>3524</c:v>
                </c:pt>
                <c:pt idx="50">
                  <c:v>3268</c:v>
                </c:pt>
                <c:pt idx="51">
                  <c:v>3490</c:v>
                </c:pt>
                <c:pt idx="52">
                  <c:v>3451</c:v>
                </c:pt>
                <c:pt idx="53">
                  <c:v>3338</c:v>
                </c:pt>
              </c:numCache>
            </c:numRef>
          </c:val>
          <c:smooth val="0"/>
        </c:ser>
        <c:ser>
          <c:idx val="2"/>
          <c:order val="1"/>
          <c:tx>
            <c:strRef>
              <c:f>'plcmt types  eom704'!$A$8</c:f>
              <c:strCache>
                <c:ptCount val="1"/>
                <c:pt idx="0">
                  <c:v>Washoe County</c:v>
                </c:pt>
              </c:strCache>
            </c:strRef>
          </c:tx>
          <c:spPr>
            <a:ln w="50800"/>
          </c:spPr>
          <c:marker>
            <c:symbol val="none"/>
          </c:marker>
          <c:cat>
            <c:multiLvlStrRef>
              <c:f>'plcmt types  eom704'!$B$1:$BC$2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'plcmt types  eom704'!$B$8:$BC$8</c:f>
              <c:numCache>
                <c:formatCode>_(* #,##0_);_(* \(#,##0\);_(* "-"??_);_(@_)</c:formatCode>
                <c:ptCount val="54"/>
                <c:pt idx="0">
                  <c:v>738</c:v>
                </c:pt>
                <c:pt idx="1">
                  <c:v>754</c:v>
                </c:pt>
                <c:pt idx="2">
                  <c:v>754</c:v>
                </c:pt>
                <c:pt idx="3">
                  <c:v>754</c:v>
                </c:pt>
                <c:pt idx="4">
                  <c:v>768</c:v>
                </c:pt>
                <c:pt idx="5">
                  <c:v>762</c:v>
                </c:pt>
                <c:pt idx="6">
                  <c:v>758</c:v>
                </c:pt>
                <c:pt idx="7">
                  <c:v>762</c:v>
                </c:pt>
                <c:pt idx="8">
                  <c:v>760</c:v>
                </c:pt>
                <c:pt idx="9">
                  <c:v>754</c:v>
                </c:pt>
                <c:pt idx="10">
                  <c:v>781</c:v>
                </c:pt>
                <c:pt idx="11">
                  <c:v>702</c:v>
                </c:pt>
                <c:pt idx="12">
                  <c:v>749</c:v>
                </c:pt>
                <c:pt idx="13">
                  <c:v>775</c:v>
                </c:pt>
                <c:pt idx="14">
                  <c:v>740</c:v>
                </c:pt>
                <c:pt idx="15">
                  <c:v>768</c:v>
                </c:pt>
                <c:pt idx="16">
                  <c:v>757</c:v>
                </c:pt>
                <c:pt idx="17">
                  <c:v>717</c:v>
                </c:pt>
                <c:pt idx="18">
                  <c:v>690</c:v>
                </c:pt>
                <c:pt idx="19">
                  <c:v>677</c:v>
                </c:pt>
                <c:pt idx="20">
                  <c:v>670</c:v>
                </c:pt>
                <c:pt idx="21">
                  <c:v>704</c:v>
                </c:pt>
                <c:pt idx="22">
                  <c:v>681</c:v>
                </c:pt>
                <c:pt idx="23">
                  <c:v>702</c:v>
                </c:pt>
                <c:pt idx="24">
                  <c:v>704</c:v>
                </c:pt>
                <c:pt idx="25">
                  <c:v>682</c:v>
                </c:pt>
                <c:pt idx="26">
                  <c:v>714</c:v>
                </c:pt>
                <c:pt idx="27">
                  <c:v>716</c:v>
                </c:pt>
                <c:pt idx="28">
                  <c:v>749</c:v>
                </c:pt>
                <c:pt idx="29">
                  <c:v>773</c:v>
                </c:pt>
                <c:pt idx="30">
                  <c:v>766</c:v>
                </c:pt>
                <c:pt idx="31">
                  <c:v>784</c:v>
                </c:pt>
                <c:pt idx="32">
                  <c:v>798</c:v>
                </c:pt>
                <c:pt idx="33">
                  <c:v>748</c:v>
                </c:pt>
                <c:pt idx="34">
                  <c:v>800</c:v>
                </c:pt>
                <c:pt idx="35">
                  <c:v>813</c:v>
                </c:pt>
                <c:pt idx="36">
                  <c:v>834</c:v>
                </c:pt>
                <c:pt idx="37">
                  <c:v>874</c:v>
                </c:pt>
                <c:pt idx="38">
                  <c:v>871</c:v>
                </c:pt>
                <c:pt idx="39">
                  <c:v>874</c:v>
                </c:pt>
                <c:pt idx="40">
                  <c:v>863</c:v>
                </c:pt>
                <c:pt idx="41">
                  <c:v>847</c:v>
                </c:pt>
                <c:pt idx="42">
                  <c:v>861</c:v>
                </c:pt>
                <c:pt idx="43">
                  <c:v>891</c:v>
                </c:pt>
                <c:pt idx="44">
                  <c:v>900</c:v>
                </c:pt>
                <c:pt idx="45">
                  <c:v>928</c:v>
                </c:pt>
                <c:pt idx="46">
                  <c:v>937</c:v>
                </c:pt>
                <c:pt idx="47">
                  <c:v>957</c:v>
                </c:pt>
                <c:pt idx="48">
                  <c:v>966</c:v>
                </c:pt>
                <c:pt idx="49">
                  <c:v>967</c:v>
                </c:pt>
                <c:pt idx="50">
                  <c:v>902</c:v>
                </c:pt>
                <c:pt idx="51">
                  <c:v>948</c:v>
                </c:pt>
                <c:pt idx="52">
                  <c:v>945</c:v>
                </c:pt>
                <c:pt idx="53">
                  <c:v>942</c:v>
                </c:pt>
              </c:numCache>
            </c:numRef>
          </c:val>
          <c:smooth val="0"/>
        </c:ser>
        <c:dLbls>
          <c:showLegendKey val="0"/>
          <c:showVal val="0"/>
          <c:showCatName val="0"/>
          <c:showSerName val="0"/>
          <c:showPercent val="0"/>
          <c:showBubbleSize val="0"/>
        </c:dLbls>
        <c:marker val="1"/>
        <c:smooth val="0"/>
        <c:axId val="48753664"/>
        <c:axId val="48759552"/>
      </c:lineChart>
      <c:catAx>
        <c:axId val="48753664"/>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900" b="0" i="0" u="none" strike="noStrike" baseline="0">
                <a:solidFill>
                  <a:srgbClr val="000000"/>
                </a:solidFill>
                <a:latin typeface="Arial"/>
                <a:ea typeface="Arial"/>
                <a:cs typeface="Arial"/>
              </a:defRPr>
            </a:pPr>
            <a:endParaRPr lang="en-US"/>
          </a:p>
        </c:txPr>
        <c:crossAx val="48759552"/>
        <c:crosses val="autoZero"/>
        <c:auto val="1"/>
        <c:lblAlgn val="ctr"/>
        <c:lblOffset val="100"/>
        <c:noMultiLvlLbl val="0"/>
      </c:catAx>
      <c:valAx>
        <c:axId val="48759552"/>
        <c:scaling>
          <c:orientation val="minMax"/>
          <c:max val="4000"/>
          <c:min val="0"/>
        </c:scaling>
        <c:delete val="0"/>
        <c:axPos val="l"/>
        <c:majorGridlines>
          <c:spPr>
            <a:ln w="3175">
              <a:solidFill>
                <a:schemeClr val="bg1">
                  <a:lumMod val="85000"/>
                </a:schemeClr>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48753664"/>
        <c:crosses val="autoZero"/>
        <c:crossBetween val="between"/>
        <c:majorUnit val="1000"/>
      </c:valAx>
      <c:spPr>
        <a:noFill/>
        <a:ln w="25400">
          <a:noFill/>
        </a:ln>
      </c:spPr>
    </c:plotArea>
    <c:legend>
      <c:legendPos val="t"/>
      <c:layout>
        <c:manualLayout>
          <c:xMode val="edge"/>
          <c:yMode val="edge"/>
          <c:x val="0.20792970008665487"/>
          <c:y val="2.1052631578947368E-2"/>
          <c:w val="0.60480011512267762"/>
          <c:h val="5.3079707141870422E-2"/>
        </c:manualLayout>
      </c:layout>
      <c:overlay val="0"/>
      <c:txPr>
        <a:bodyPr/>
        <a:lstStyle/>
        <a:p>
          <a:pPr>
            <a:defRPr sz="1100"/>
          </a:pPr>
          <a:endParaRPr lang="en-US"/>
        </a:p>
      </c:txPr>
    </c:legend>
    <c:plotVisOnly val="1"/>
    <c:dispBlanksAs val="gap"/>
    <c:showDLblsOverMax val="0"/>
  </c:chart>
  <c:spPr>
    <a:no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Sheet1!$A$2</c:f>
              <c:strCache>
                <c:ptCount val="1"/>
                <c:pt idx="0">
                  <c:v>SFY2013</c:v>
                </c:pt>
              </c:strCache>
            </c:strRef>
          </c:tx>
          <c:invertIfNegative val="0"/>
          <c:cat>
            <c:strRef>
              <c:f>Sheet1!$B$1:$D$1</c:f>
              <c:strCache>
                <c:ptCount val="3"/>
                <c:pt idx="0">
                  <c:v>Clark County</c:v>
                </c:pt>
                <c:pt idx="1">
                  <c:v>Washoe County</c:v>
                </c:pt>
                <c:pt idx="2">
                  <c:v>Rural Counties</c:v>
                </c:pt>
              </c:strCache>
            </c:strRef>
          </c:cat>
          <c:val>
            <c:numRef>
              <c:f>Sheet1!$B$2:$D$2</c:f>
              <c:numCache>
                <c:formatCode>General</c:formatCode>
                <c:ptCount val="3"/>
                <c:pt idx="0" formatCode="#,##0">
                  <c:v>3818</c:v>
                </c:pt>
                <c:pt idx="1">
                  <c:v>754</c:v>
                </c:pt>
                <c:pt idx="2">
                  <c:v>445</c:v>
                </c:pt>
              </c:numCache>
            </c:numRef>
          </c:val>
        </c:ser>
        <c:ser>
          <c:idx val="1"/>
          <c:order val="1"/>
          <c:tx>
            <c:strRef>
              <c:f>Sheet1!$A$3</c:f>
              <c:strCache>
                <c:ptCount val="1"/>
                <c:pt idx="0">
                  <c:v>SFY2014</c:v>
                </c:pt>
              </c:strCache>
            </c:strRef>
          </c:tx>
          <c:invertIfNegative val="0"/>
          <c:cat>
            <c:strRef>
              <c:f>Sheet1!$B$1:$D$1</c:f>
              <c:strCache>
                <c:ptCount val="3"/>
                <c:pt idx="0">
                  <c:v>Clark County</c:v>
                </c:pt>
                <c:pt idx="1">
                  <c:v>Washoe County</c:v>
                </c:pt>
                <c:pt idx="2">
                  <c:v>Rural Counties</c:v>
                </c:pt>
              </c:strCache>
            </c:strRef>
          </c:cat>
          <c:val>
            <c:numRef>
              <c:f>Sheet1!$B$3:$D$3</c:f>
              <c:numCache>
                <c:formatCode>General</c:formatCode>
                <c:ptCount val="3"/>
                <c:pt idx="0" formatCode="#,##0">
                  <c:v>3659</c:v>
                </c:pt>
                <c:pt idx="1">
                  <c:v>886</c:v>
                </c:pt>
                <c:pt idx="2">
                  <c:v>410</c:v>
                </c:pt>
              </c:numCache>
            </c:numRef>
          </c:val>
        </c:ser>
        <c:dLbls>
          <c:dLblPos val="outEnd"/>
          <c:showLegendKey val="0"/>
          <c:showVal val="1"/>
          <c:showCatName val="0"/>
          <c:showSerName val="0"/>
          <c:showPercent val="0"/>
          <c:showBubbleSize val="0"/>
        </c:dLbls>
        <c:gapWidth val="150"/>
        <c:axId val="48876928"/>
        <c:axId val="48882816"/>
      </c:barChart>
      <c:catAx>
        <c:axId val="48876928"/>
        <c:scaling>
          <c:orientation val="minMax"/>
        </c:scaling>
        <c:delete val="0"/>
        <c:axPos val="b"/>
        <c:majorTickMark val="out"/>
        <c:minorTickMark val="none"/>
        <c:tickLblPos val="nextTo"/>
        <c:crossAx val="48882816"/>
        <c:crosses val="autoZero"/>
        <c:auto val="1"/>
        <c:lblAlgn val="ctr"/>
        <c:lblOffset val="100"/>
        <c:noMultiLvlLbl val="0"/>
      </c:catAx>
      <c:valAx>
        <c:axId val="48882816"/>
        <c:scaling>
          <c:orientation val="minMax"/>
        </c:scaling>
        <c:delete val="0"/>
        <c:axPos val="l"/>
        <c:majorGridlines/>
        <c:numFmt formatCode="#,##0" sourceLinked="1"/>
        <c:majorTickMark val="out"/>
        <c:minorTickMark val="none"/>
        <c:tickLblPos val="nextTo"/>
        <c:crossAx val="48876928"/>
        <c:crosses val="autoZero"/>
        <c:crossBetween val="between"/>
      </c:valAx>
    </c:plotArea>
    <c:legend>
      <c:legendPos val="r"/>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6.0022723186998889E-2"/>
          <c:y val="0.12812471716897456"/>
          <c:w val="0.9059243724643089"/>
          <c:h val="0.67528675294898477"/>
        </c:manualLayout>
      </c:layout>
      <c:lineChart>
        <c:grouping val="standard"/>
        <c:varyColors val="0"/>
        <c:ser>
          <c:idx val="0"/>
          <c:order val="0"/>
          <c:tx>
            <c:strRef>
              <c:f>'21- Length of Stay in FC'!$B$5</c:f>
              <c:strCache>
                <c:ptCount val="1"/>
                <c:pt idx="0">
                  <c:v>Clark County</c:v>
                </c:pt>
              </c:strCache>
            </c:strRef>
          </c:tx>
          <c:marker>
            <c:symbol val="none"/>
          </c:marker>
          <c:dLbls>
            <c:dLbl>
              <c:idx val="0"/>
              <c:layout>
                <c:manualLayout>
                  <c:x val="-3.6237874375292127E-2"/>
                  <c:y val="5.5460067491563556E-2"/>
                </c:manualLayout>
              </c:layout>
              <c:dLblPos val="r"/>
              <c:showLegendKey val="0"/>
              <c:showVal val="1"/>
              <c:showCatName val="0"/>
              <c:showSerName val="0"/>
              <c:showPercent val="0"/>
              <c:showBubbleSize val="0"/>
            </c:dLbl>
            <c:dLbl>
              <c:idx val="1"/>
              <c:layout>
                <c:manualLayout>
                  <c:x val="-2.7388199762700894E-2"/>
                  <c:y val="-5.2380952380952382E-2"/>
                </c:manualLayout>
              </c:layout>
              <c:dLblPos val="r"/>
              <c:showLegendKey val="0"/>
              <c:showVal val="1"/>
              <c:showCatName val="0"/>
              <c:showSerName val="0"/>
              <c:showPercent val="0"/>
              <c:showBubbleSize val="0"/>
            </c:dLbl>
            <c:dLbl>
              <c:idx val="2"/>
              <c:layout>
                <c:manualLayout>
                  <c:x val="-2.5561715744436088E-2"/>
                  <c:y val="6.6666666666666666E-2"/>
                </c:manualLayout>
              </c:layout>
              <c:dLblPos val="r"/>
              <c:showLegendKey val="0"/>
              <c:showVal val="1"/>
              <c:showCatName val="0"/>
              <c:showSerName val="0"/>
              <c:showPercent val="0"/>
              <c:showBubbleSize val="0"/>
            </c:dLbl>
            <c:dLbl>
              <c:idx val="3"/>
              <c:layout>
                <c:manualLayout>
                  <c:x val="-2.0082263689641534E-2"/>
                  <c:y val="5.7142857142857141E-2"/>
                </c:manualLayout>
              </c:layout>
              <c:dLblPos val="r"/>
              <c:showLegendKey val="0"/>
              <c:showVal val="1"/>
              <c:showCatName val="0"/>
              <c:showSerName val="0"/>
              <c:showPercent val="0"/>
              <c:showBubbleSize val="0"/>
            </c:dLbl>
            <c:dLbl>
              <c:idx val="4"/>
              <c:layout>
                <c:manualLayout>
                  <c:x val="-2.9301261999784275E-2"/>
                  <c:y val="-7.0031871016122987E-2"/>
                </c:manualLayout>
              </c:layout>
              <c:dLblPos val="r"/>
              <c:showLegendKey val="0"/>
              <c:showVal val="1"/>
              <c:showCatName val="0"/>
              <c:showSerName val="0"/>
              <c:showPercent val="0"/>
              <c:showBubbleSize val="0"/>
            </c:dLbl>
            <c:dLbl>
              <c:idx val="6"/>
              <c:layout>
                <c:manualLayout>
                  <c:x val="-2.3735231726171216E-2"/>
                  <c:y val="-3.3333333333333333E-2"/>
                </c:manualLayout>
              </c:layout>
              <c:dLblPos val="r"/>
              <c:showLegendKey val="0"/>
              <c:showVal val="1"/>
              <c:showCatName val="0"/>
              <c:showSerName val="0"/>
              <c:showPercent val="0"/>
              <c:showBubbleSize val="0"/>
            </c:dLbl>
            <c:dLbl>
              <c:idx val="7"/>
              <c:layout>
                <c:manualLayout>
                  <c:x val="-2.3735231726171216E-2"/>
                  <c:y val="-4.2857142857142858E-2"/>
                </c:manualLayout>
              </c:layout>
              <c:dLblPos val="r"/>
              <c:showLegendKey val="0"/>
              <c:showVal val="1"/>
              <c:showCatName val="0"/>
              <c:showSerName val="0"/>
              <c:showPercent val="0"/>
              <c:showBubbleSize val="0"/>
            </c:dLbl>
            <c:dLbl>
              <c:idx val="8"/>
              <c:layout>
                <c:manualLayout>
                  <c:x val="-9.1233595800524932E-3"/>
                  <c:y val="-4.7619047619047623E-3"/>
                </c:manualLayout>
              </c:layout>
              <c:dLblPos val="r"/>
              <c:showLegendKey val="0"/>
              <c:showVal val="1"/>
              <c:showCatName val="0"/>
              <c:showSerName val="0"/>
              <c:showPercent val="0"/>
              <c:showBubbleSize val="0"/>
            </c:dLbl>
            <c:dLblPos val="ctr"/>
            <c:showLegendKey val="0"/>
            <c:showVal val="1"/>
            <c:showCatName val="0"/>
            <c:showSerName val="0"/>
            <c:showPercent val="0"/>
            <c:showBubbleSize val="0"/>
            <c:showLeaderLines val="0"/>
          </c:dLbls>
          <c:cat>
            <c:multiLvlStrRef>
              <c:f>'21- Length of Stay in FC'!$C$3:$L$4</c:f>
              <c:multiLvlStrCache>
                <c:ptCount val="10"/>
                <c:lvl>
                  <c:pt idx="0">
                    <c:v>July-Dec</c:v>
                  </c:pt>
                  <c:pt idx="1">
                    <c:v>Jan-Jun</c:v>
                  </c:pt>
                  <c:pt idx="2">
                    <c:v>July-Dec</c:v>
                  </c:pt>
                  <c:pt idx="3">
                    <c:v>Jan-Jun</c:v>
                  </c:pt>
                  <c:pt idx="4">
                    <c:v>July-Dec</c:v>
                  </c:pt>
                  <c:pt idx="5">
                    <c:v>Jan-Jun</c:v>
                  </c:pt>
                  <c:pt idx="6">
                    <c:v>July-Dec</c:v>
                  </c:pt>
                  <c:pt idx="7">
                    <c:v>Jan-Jun</c:v>
                  </c:pt>
                  <c:pt idx="8">
                    <c:v>July-Dec</c:v>
                  </c:pt>
                  <c:pt idx="9">
                    <c:v>Jan-Jun</c:v>
                  </c:pt>
                </c:lvl>
                <c:lvl>
                  <c:pt idx="0">
                    <c:v>SFY2011</c:v>
                  </c:pt>
                  <c:pt idx="2">
                    <c:v>SFY2012</c:v>
                  </c:pt>
                  <c:pt idx="4">
                    <c:v>SFY2013</c:v>
                  </c:pt>
                  <c:pt idx="6">
                    <c:v>SFY2014</c:v>
                  </c:pt>
                  <c:pt idx="8">
                    <c:v>SFY2015</c:v>
                  </c:pt>
                </c:lvl>
              </c:multiLvlStrCache>
            </c:multiLvlStrRef>
          </c:cat>
          <c:val>
            <c:numRef>
              <c:f>'21- Length of Stay in FC'!$C$5:$L$5</c:f>
              <c:numCache>
                <c:formatCode>0</c:formatCode>
                <c:ptCount val="10"/>
                <c:pt idx="0">
                  <c:v>18.78</c:v>
                </c:pt>
                <c:pt idx="1">
                  <c:v>19.96</c:v>
                </c:pt>
                <c:pt idx="2">
                  <c:v>18.690000000000001</c:v>
                </c:pt>
                <c:pt idx="3">
                  <c:v>16.54</c:v>
                </c:pt>
                <c:pt idx="4">
                  <c:v>17.399999999999999</c:v>
                </c:pt>
                <c:pt idx="5">
                  <c:v>13.95</c:v>
                </c:pt>
                <c:pt idx="6">
                  <c:v>15.78</c:v>
                </c:pt>
                <c:pt idx="7">
                  <c:v>13.6</c:v>
                </c:pt>
                <c:pt idx="8">
                  <c:v>15.33</c:v>
                </c:pt>
              </c:numCache>
            </c:numRef>
          </c:val>
          <c:smooth val="0"/>
        </c:ser>
        <c:ser>
          <c:idx val="1"/>
          <c:order val="1"/>
          <c:tx>
            <c:strRef>
              <c:f>'21- Length of Stay in FC'!$B$6</c:f>
              <c:strCache>
                <c:ptCount val="1"/>
                <c:pt idx="0">
                  <c:v>Washoe County</c:v>
                </c:pt>
              </c:strCache>
            </c:strRef>
          </c:tx>
          <c:marker>
            <c:symbol val="none"/>
          </c:marker>
          <c:dLbls>
            <c:dLbl>
              <c:idx val="0"/>
              <c:layout>
                <c:manualLayout>
                  <c:x val="-4.7479523963614136E-2"/>
                  <c:y val="-4.2857142857142899E-2"/>
                </c:manualLayout>
              </c:layout>
              <c:dLblPos val="r"/>
              <c:showLegendKey val="0"/>
              <c:showVal val="1"/>
              <c:showCatName val="0"/>
              <c:showSerName val="0"/>
              <c:showPercent val="0"/>
              <c:showBubbleSize val="0"/>
            </c:dLbl>
            <c:dLbl>
              <c:idx val="1"/>
              <c:layout>
                <c:manualLayout>
                  <c:x val="-2.5561715744436057E-2"/>
                  <c:y val="5.7142857142857141E-2"/>
                </c:manualLayout>
              </c:layout>
              <c:dLblPos val="r"/>
              <c:showLegendKey val="0"/>
              <c:showVal val="1"/>
              <c:showCatName val="0"/>
              <c:showSerName val="0"/>
              <c:showPercent val="0"/>
              <c:showBubbleSize val="0"/>
            </c:dLbl>
            <c:dLbl>
              <c:idx val="2"/>
              <c:delete val="1"/>
            </c:dLbl>
            <c:dLbl>
              <c:idx val="3"/>
              <c:delete val="1"/>
            </c:dLbl>
            <c:dLbl>
              <c:idx val="4"/>
              <c:layout>
                <c:manualLayout>
                  <c:x val="-2.3735231726171216E-2"/>
                  <c:y val="3.3333333333333333E-2"/>
                </c:manualLayout>
              </c:layout>
              <c:dLblPos val="r"/>
              <c:showLegendKey val="0"/>
              <c:showVal val="1"/>
              <c:showCatName val="0"/>
              <c:showSerName val="0"/>
              <c:showPercent val="0"/>
              <c:showBubbleSize val="0"/>
            </c:dLbl>
            <c:dLbl>
              <c:idx val="5"/>
              <c:layout>
                <c:manualLayout>
                  <c:x val="-2.5561715744436057E-2"/>
                  <c:y val="3.3333333333333333E-2"/>
                </c:manualLayout>
              </c:layout>
              <c:dLblPos val="r"/>
              <c:showLegendKey val="0"/>
              <c:showVal val="1"/>
              <c:showCatName val="0"/>
              <c:showSerName val="0"/>
              <c:showPercent val="0"/>
              <c:showBubbleSize val="0"/>
            </c:dLbl>
            <c:dLbl>
              <c:idx val="6"/>
              <c:layout>
                <c:manualLayout>
                  <c:x val="-2.3735231726171216E-2"/>
                  <c:y val="7.6190476190476197E-2"/>
                </c:manualLayout>
              </c:layout>
              <c:dLblPos val="r"/>
              <c:showLegendKey val="0"/>
              <c:showVal val="1"/>
              <c:showCatName val="0"/>
              <c:showSerName val="0"/>
              <c:showPercent val="0"/>
              <c:showBubbleSize val="0"/>
            </c:dLbl>
            <c:dLbl>
              <c:idx val="7"/>
              <c:layout>
                <c:manualLayout>
                  <c:x val="-2.3735231726171216E-2"/>
                  <c:y val="3.3333333333333333E-2"/>
                </c:manualLayout>
              </c:layout>
              <c:dLblPos val="r"/>
              <c:showLegendKey val="0"/>
              <c:showVal val="1"/>
              <c:showCatName val="0"/>
              <c:showSerName val="0"/>
              <c:showPercent val="0"/>
              <c:showBubbleSize val="0"/>
            </c:dLbl>
            <c:dLbl>
              <c:idx val="8"/>
              <c:layout>
                <c:manualLayout>
                  <c:x val="-2.3735231726171216E-2"/>
                  <c:y val="5.2380952380952382E-2"/>
                </c:manualLayout>
              </c:layout>
              <c:dLblPos val="r"/>
              <c:showLegendKey val="0"/>
              <c:showVal val="1"/>
              <c:showCatName val="0"/>
              <c:showSerName val="0"/>
              <c:showPercent val="0"/>
              <c:showBubbleSize val="0"/>
            </c:dLbl>
            <c:dLblPos val="ctr"/>
            <c:showLegendKey val="0"/>
            <c:showVal val="1"/>
            <c:showCatName val="0"/>
            <c:showSerName val="0"/>
            <c:showPercent val="0"/>
            <c:showBubbleSize val="0"/>
            <c:showLeaderLines val="0"/>
          </c:dLbls>
          <c:cat>
            <c:multiLvlStrRef>
              <c:f>'21- Length of Stay in FC'!$C$3:$L$4</c:f>
              <c:multiLvlStrCache>
                <c:ptCount val="10"/>
                <c:lvl>
                  <c:pt idx="0">
                    <c:v>July-Dec</c:v>
                  </c:pt>
                  <c:pt idx="1">
                    <c:v>Jan-Jun</c:v>
                  </c:pt>
                  <c:pt idx="2">
                    <c:v>July-Dec</c:v>
                  </c:pt>
                  <c:pt idx="3">
                    <c:v>Jan-Jun</c:v>
                  </c:pt>
                  <c:pt idx="4">
                    <c:v>July-Dec</c:v>
                  </c:pt>
                  <c:pt idx="5">
                    <c:v>Jan-Jun</c:v>
                  </c:pt>
                  <c:pt idx="6">
                    <c:v>July-Dec</c:v>
                  </c:pt>
                  <c:pt idx="7">
                    <c:v>Jan-Jun</c:v>
                  </c:pt>
                  <c:pt idx="8">
                    <c:v>July-Dec</c:v>
                  </c:pt>
                  <c:pt idx="9">
                    <c:v>Jan-Jun</c:v>
                  </c:pt>
                </c:lvl>
                <c:lvl>
                  <c:pt idx="0">
                    <c:v>SFY2011</c:v>
                  </c:pt>
                  <c:pt idx="2">
                    <c:v>SFY2012</c:v>
                  </c:pt>
                  <c:pt idx="4">
                    <c:v>SFY2013</c:v>
                  </c:pt>
                  <c:pt idx="6">
                    <c:v>SFY2014</c:v>
                  </c:pt>
                  <c:pt idx="8">
                    <c:v>SFY2015</c:v>
                  </c:pt>
                </c:lvl>
              </c:multiLvlStrCache>
            </c:multiLvlStrRef>
          </c:cat>
          <c:val>
            <c:numRef>
              <c:f>'21- Length of Stay in FC'!$C$6:$L$6</c:f>
              <c:numCache>
                <c:formatCode>0</c:formatCode>
                <c:ptCount val="10"/>
                <c:pt idx="0">
                  <c:v>19.760000000000002</c:v>
                </c:pt>
                <c:pt idx="1">
                  <c:v>14.72</c:v>
                </c:pt>
                <c:pt idx="2">
                  <c:v>18.95</c:v>
                </c:pt>
                <c:pt idx="3">
                  <c:v>16.920000000000002</c:v>
                </c:pt>
                <c:pt idx="4">
                  <c:v>12.75</c:v>
                </c:pt>
                <c:pt idx="5">
                  <c:v>13.27</c:v>
                </c:pt>
                <c:pt idx="6">
                  <c:v>12.19</c:v>
                </c:pt>
                <c:pt idx="7">
                  <c:v>10.85</c:v>
                </c:pt>
                <c:pt idx="8">
                  <c:v>13.96</c:v>
                </c:pt>
              </c:numCache>
            </c:numRef>
          </c:val>
          <c:smooth val="0"/>
        </c:ser>
        <c:ser>
          <c:idx val="2"/>
          <c:order val="2"/>
          <c:tx>
            <c:strRef>
              <c:f>'21- Length of Stay in FC'!$B$7</c:f>
              <c:strCache>
                <c:ptCount val="1"/>
                <c:pt idx="0">
                  <c:v>Rural Counties</c:v>
                </c:pt>
              </c:strCache>
            </c:strRef>
          </c:tx>
          <c:marker>
            <c:symbol val="none"/>
          </c:marker>
          <c:dLbls>
            <c:dLbl>
              <c:idx val="0"/>
              <c:layout>
                <c:manualLayout>
                  <c:x val="-2.5561715744436057E-2"/>
                  <c:y val="-4.2857142857142858E-2"/>
                </c:manualLayout>
              </c:layout>
              <c:dLblPos val="r"/>
              <c:showLegendKey val="0"/>
              <c:showVal val="1"/>
              <c:showCatName val="0"/>
              <c:showSerName val="0"/>
              <c:showPercent val="0"/>
              <c:showBubbleSize val="0"/>
            </c:dLbl>
            <c:dLbl>
              <c:idx val="1"/>
              <c:layout>
                <c:manualLayout>
                  <c:x val="-2.5561715744436057E-2"/>
                  <c:y val="2.8571428571428571E-2"/>
                </c:manualLayout>
              </c:layout>
              <c:dLblPos val="r"/>
              <c:showLegendKey val="0"/>
              <c:showVal val="1"/>
              <c:showCatName val="0"/>
              <c:showSerName val="0"/>
              <c:showPercent val="0"/>
              <c:showBubbleSize val="0"/>
            </c:dLbl>
            <c:dLbl>
              <c:idx val="2"/>
              <c:layout>
                <c:manualLayout>
                  <c:x val="-2.5561715744436088E-2"/>
                  <c:y val="-5.7142857142857141E-2"/>
                </c:manualLayout>
              </c:layout>
              <c:dLblPos val="r"/>
              <c:showLegendKey val="0"/>
              <c:showVal val="1"/>
              <c:showCatName val="0"/>
              <c:showSerName val="0"/>
              <c:showPercent val="0"/>
              <c:showBubbleSize val="0"/>
            </c:dLbl>
            <c:dLbl>
              <c:idx val="3"/>
              <c:layout>
                <c:manualLayout>
                  <c:x val="-2.3735231726171216E-2"/>
                  <c:y val="-6.6666666666666666E-2"/>
                </c:manualLayout>
              </c:layout>
              <c:dLblPos val="r"/>
              <c:showLegendKey val="0"/>
              <c:showVal val="1"/>
              <c:showCatName val="0"/>
              <c:showSerName val="0"/>
              <c:showPercent val="0"/>
              <c:showBubbleSize val="0"/>
            </c:dLbl>
            <c:dLbl>
              <c:idx val="4"/>
              <c:delete val="1"/>
            </c:dLbl>
            <c:dLbl>
              <c:idx val="5"/>
              <c:layout>
                <c:manualLayout>
                  <c:x val="-3.1041167799230576E-2"/>
                  <c:y val="-8.5714285714285715E-2"/>
                </c:manualLayout>
              </c:layout>
              <c:dLblPos val="r"/>
              <c:showLegendKey val="0"/>
              <c:showVal val="1"/>
              <c:showCatName val="0"/>
              <c:showSerName val="0"/>
              <c:showPercent val="0"/>
              <c:showBubbleSize val="0"/>
            </c:dLbl>
            <c:dLbl>
              <c:idx val="6"/>
              <c:layout>
                <c:manualLayout>
                  <c:x val="-2.5561715744436057E-2"/>
                  <c:y val="-5.7142857142857141E-2"/>
                </c:manualLayout>
              </c:layout>
              <c:dLblPos val="r"/>
              <c:showLegendKey val="0"/>
              <c:showVal val="1"/>
              <c:showCatName val="0"/>
              <c:showSerName val="0"/>
              <c:showPercent val="0"/>
              <c:showBubbleSize val="0"/>
            </c:dLbl>
            <c:dLbl>
              <c:idx val="7"/>
              <c:layout>
                <c:manualLayout>
                  <c:x val="-2.5561715744436057E-2"/>
                  <c:y val="-5.714285714285719E-2"/>
                </c:manualLayout>
              </c:layout>
              <c:dLblPos val="r"/>
              <c:showLegendKey val="0"/>
              <c:showVal val="1"/>
              <c:showCatName val="0"/>
              <c:showSerName val="0"/>
              <c:showPercent val="0"/>
              <c:showBubbleSize val="0"/>
            </c:dLbl>
            <c:dLbl>
              <c:idx val="8"/>
              <c:layout>
                <c:manualLayout>
                  <c:x val="-2.5561715744436057E-2"/>
                  <c:y val="-7.6190476190476197E-2"/>
                </c:manualLayout>
              </c:layout>
              <c:dLblPos val="r"/>
              <c:showLegendKey val="0"/>
              <c:showVal val="1"/>
              <c:showCatName val="0"/>
              <c:showSerName val="0"/>
              <c:showPercent val="0"/>
              <c:showBubbleSize val="0"/>
            </c:dLbl>
            <c:dLblPos val="ctr"/>
            <c:showLegendKey val="0"/>
            <c:showVal val="1"/>
            <c:showCatName val="0"/>
            <c:showSerName val="0"/>
            <c:showPercent val="0"/>
            <c:showBubbleSize val="0"/>
            <c:showLeaderLines val="0"/>
          </c:dLbls>
          <c:cat>
            <c:multiLvlStrRef>
              <c:f>'21- Length of Stay in FC'!$C$3:$L$4</c:f>
              <c:multiLvlStrCache>
                <c:ptCount val="10"/>
                <c:lvl>
                  <c:pt idx="0">
                    <c:v>July-Dec</c:v>
                  </c:pt>
                  <c:pt idx="1">
                    <c:v>Jan-Jun</c:v>
                  </c:pt>
                  <c:pt idx="2">
                    <c:v>July-Dec</c:v>
                  </c:pt>
                  <c:pt idx="3">
                    <c:v>Jan-Jun</c:v>
                  </c:pt>
                  <c:pt idx="4">
                    <c:v>July-Dec</c:v>
                  </c:pt>
                  <c:pt idx="5">
                    <c:v>Jan-Jun</c:v>
                  </c:pt>
                  <c:pt idx="6">
                    <c:v>July-Dec</c:v>
                  </c:pt>
                  <c:pt idx="7">
                    <c:v>Jan-Jun</c:v>
                  </c:pt>
                  <c:pt idx="8">
                    <c:v>July-Dec</c:v>
                  </c:pt>
                  <c:pt idx="9">
                    <c:v>Jan-Jun</c:v>
                  </c:pt>
                </c:lvl>
                <c:lvl>
                  <c:pt idx="0">
                    <c:v>SFY2011</c:v>
                  </c:pt>
                  <c:pt idx="2">
                    <c:v>SFY2012</c:v>
                  </c:pt>
                  <c:pt idx="4">
                    <c:v>SFY2013</c:v>
                  </c:pt>
                  <c:pt idx="6">
                    <c:v>SFY2014</c:v>
                  </c:pt>
                  <c:pt idx="8">
                    <c:v>SFY2015</c:v>
                  </c:pt>
                </c:lvl>
              </c:multiLvlStrCache>
            </c:multiLvlStrRef>
          </c:cat>
          <c:val>
            <c:numRef>
              <c:f>'21- Length of Stay in FC'!$C$7:$L$7</c:f>
              <c:numCache>
                <c:formatCode>0</c:formatCode>
                <c:ptCount val="10"/>
                <c:pt idx="0">
                  <c:v>25.67</c:v>
                </c:pt>
                <c:pt idx="1">
                  <c:v>18.010000000000002</c:v>
                </c:pt>
                <c:pt idx="2">
                  <c:v>21</c:v>
                </c:pt>
                <c:pt idx="3">
                  <c:v>18.309999999999999</c:v>
                </c:pt>
                <c:pt idx="4">
                  <c:v>16.54</c:v>
                </c:pt>
                <c:pt idx="5">
                  <c:v>16.07</c:v>
                </c:pt>
                <c:pt idx="6">
                  <c:v>20.61</c:v>
                </c:pt>
                <c:pt idx="7">
                  <c:v>19.52</c:v>
                </c:pt>
                <c:pt idx="8">
                  <c:v>18.07</c:v>
                </c:pt>
              </c:numCache>
            </c:numRef>
          </c:val>
          <c:smooth val="0"/>
        </c:ser>
        <c:dLbls>
          <c:dLblPos val="ctr"/>
          <c:showLegendKey val="0"/>
          <c:showVal val="1"/>
          <c:showCatName val="0"/>
          <c:showSerName val="0"/>
          <c:showPercent val="0"/>
          <c:showBubbleSize val="0"/>
        </c:dLbls>
        <c:marker val="1"/>
        <c:smooth val="0"/>
        <c:axId val="84726528"/>
        <c:axId val="84728064"/>
      </c:lineChart>
      <c:catAx>
        <c:axId val="84726528"/>
        <c:scaling>
          <c:orientation val="minMax"/>
        </c:scaling>
        <c:delete val="0"/>
        <c:axPos val="b"/>
        <c:numFmt formatCode="General" sourceLinked="1"/>
        <c:majorTickMark val="out"/>
        <c:minorTickMark val="none"/>
        <c:tickLblPos val="nextTo"/>
        <c:txPr>
          <a:bodyPr rot="0" vert="horz"/>
          <a:lstStyle/>
          <a:p>
            <a:pPr>
              <a:defRPr/>
            </a:pPr>
            <a:endParaRPr lang="en-US"/>
          </a:p>
        </c:txPr>
        <c:crossAx val="84728064"/>
        <c:crosses val="autoZero"/>
        <c:auto val="1"/>
        <c:lblAlgn val="ctr"/>
        <c:lblOffset val="100"/>
        <c:tickLblSkip val="1"/>
        <c:tickMarkSkip val="1"/>
        <c:noMultiLvlLbl val="0"/>
      </c:catAx>
      <c:valAx>
        <c:axId val="84728064"/>
        <c:scaling>
          <c:orientation val="minMax"/>
        </c:scaling>
        <c:delete val="0"/>
        <c:axPos val="l"/>
        <c:majorGridlines/>
        <c:numFmt formatCode="0" sourceLinked="0"/>
        <c:majorTickMark val="out"/>
        <c:minorTickMark val="none"/>
        <c:tickLblPos val="nextTo"/>
        <c:txPr>
          <a:bodyPr rot="0" vert="horz"/>
          <a:lstStyle/>
          <a:p>
            <a:pPr>
              <a:defRPr/>
            </a:pPr>
            <a:endParaRPr lang="en-US"/>
          </a:p>
        </c:txPr>
        <c:crossAx val="84726528"/>
        <c:crosses val="autoZero"/>
        <c:crossBetween val="between"/>
        <c:majorUnit val="10"/>
      </c:valAx>
    </c:plotArea>
    <c:legend>
      <c:legendPos val="b"/>
      <c:layout>
        <c:manualLayout>
          <c:xMode val="edge"/>
          <c:yMode val="edge"/>
          <c:x val="0.13766641498579801"/>
          <c:y val="1.3733369535704554E-2"/>
          <c:w val="0.7340310299967221"/>
          <c:h val="5.316984033470798E-2"/>
        </c:manualLayout>
      </c:layout>
      <c:overlay val="0"/>
      <c:txPr>
        <a:bodyPr/>
        <a:lstStyle/>
        <a:p>
          <a:pPr>
            <a:defRPr sz="1100"/>
          </a:pPr>
          <a:endParaRPr lang="en-US"/>
        </a:p>
      </c:txPr>
    </c:legend>
    <c:plotVisOnly val="1"/>
    <c:dispBlanksAs val="gap"/>
    <c:showDLblsOverMax val="0"/>
  </c:chart>
  <c:spPr>
    <a:ln>
      <a:noFill/>
    </a:ln>
  </c:spPr>
  <c:txPr>
    <a:bodyPr/>
    <a:lstStyle/>
    <a:p>
      <a:pPr>
        <a:defRPr sz="10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'21a CW Contact'!$A$20</c:f>
              <c:strCache>
                <c:ptCount val="1"/>
                <c:pt idx="0">
                  <c:v>Clark</c:v>
                </c:pt>
              </c:strCache>
            </c:strRef>
          </c:tx>
          <c:marker>
            <c:symbol val="none"/>
          </c:marker>
          <c:cat>
            <c:multiLvlStrRef>
              <c:f>'21a CW Contact'!$C$1:$BD$2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'21a CW Contact'!$C$20:$BD$20</c:f>
              <c:numCache>
                <c:formatCode>0%</c:formatCode>
                <c:ptCount val="54"/>
                <c:pt idx="0">
                  <c:v>0.86</c:v>
                </c:pt>
                <c:pt idx="1">
                  <c:v>0.88</c:v>
                </c:pt>
                <c:pt idx="2">
                  <c:v>0.87</c:v>
                </c:pt>
                <c:pt idx="3">
                  <c:v>0.86</c:v>
                </c:pt>
                <c:pt idx="4">
                  <c:v>0.87</c:v>
                </c:pt>
                <c:pt idx="5">
                  <c:v>0.89</c:v>
                </c:pt>
                <c:pt idx="6">
                  <c:v>0.88</c:v>
                </c:pt>
                <c:pt idx="7">
                  <c:v>0.85</c:v>
                </c:pt>
                <c:pt idx="8">
                  <c:v>0.84</c:v>
                </c:pt>
                <c:pt idx="9">
                  <c:v>0.84</c:v>
                </c:pt>
                <c:pt idx="10">
                  <c:v>0.76</c:v>
                </c:pt>
                <c:pt idx="11">
                  <c:v>0.82</c:v>
                </c:pt>
                <c:pt idx="12">
                  <c:v>0.77</c:v>
                </c:pt>
                <c:pt idx="13">
                  <c:v>0.86</c:v>
                </c:pt>
                <c:pt idx="14">
                  <c:v>0.83</c:v>
                </c:pt>
                <c:pt idx="15">
                  <c:v>0.81</c:v>
                </c:pt>
                <c:pt idx="16">
                  <c:v>0.82</c:v>
                </c:pt>
                <c:pt idx="17">
                  <c:v>0.89</c:v>
                </c:pt>
                <c:pt idx="18">
                  <c:v>0.9</c:v>
                </c:pt>
                <c:pt idx="19">
                  <c:v>0.86</c:v>
                </c:pt>
                <c:pt idx="20">
                  <c:v>0.86</c:v>
                </c:pt>
                <c:pt idx="21">
                  <c:v>0.87</c:v>
                </c:pt>
                <c:pt idx="22">
                  <c:v>0.87</c:v>
                </c:pt>
                <c:pt idx="23">
                  <c:v>0.85</c:v>
                </c:pt>
                <c:pt idx="24">
                  <c:v>0.87</c:v>
                </c:pt>
                <c:pt idx="25">
                  <c:v>0.86</c:v>
                </c:pt>
                <c:pt idx="26">
                  <c:v>0.87</c:v>
                </c:pt>
                <c:pt idx="27">
                  <c:v>0.88</c:v>
                </c:pt>
                <c:pt idx="28">
                  <c:v>0.85</c:v>
                </c:pt>
                <c:pt idx="29">
                  <c:v>0.84</c:v>
                </c:pt>
                <c:pt idx="30">
                  <c:v>0.82</c:v>
                </c:pt>
                <c:pt idx="31">
                  <c:v>0.82</c:v>
                </c:pt>
                <c:pt idx="32">
                  <c:v>0.88</c:v>
                </c:pt>
                <c:pt idx="33">
                  <c:v>0.89</c:v>
                </c:pt>
                <c:pt idx="34">
                  <c:v>0.88</c:v>
                </c:pt>
                <c:pt idx="35">
                  <c:v>0.91</c:v>
                </c:pt>
                <c:pt idx="36">
                  <c:v>0.86</c:v>
                </c:pt>
                <c:pt idx="37">
                  <c:v>0.87</c:v>
                </c:pt>
                <c:pt idx="38">
                  <c:v>0.91</c:v>
                </c:pt>
                <c:pt idx="39">
                  <c:v>0.91</c:v>
                </c:pt>
                <c:pt idx="40">
                  <c:v>0.88</c:v>
                </c:pt>
                <c:pt idx="41">
                  <c:v>0.92</c:v>
                </c:pt>
                <c:pt idx="42">
                  <c:v>0.92</c:v>
                </c:pt>
                <c:pt idx="43">
                  <c:v>0.9</c:v>
                </c:pt>
                <c:pt idx="44">
                  <c:v>0.93</c:v>
                </c:pt>
                <c:pt idx="45">
                  <c:v>0.93</c:v>
                </c:pt>
                <c:pt idx="46">
                  <c:v>0.93</c:v>
                </c:pt>
                <c:pt idx="47">
                  <c:v>0.91</c:v>
                </c:pt>
                <c:pt idx="48">
                  <c:v>0.93</c:v>
                </c:pt>
                <c:pt idx="49">
                  <c:v>0.92</c:v>
                </c:pt>
                <c:pt idx="50">
                  <c:v>0.92</c:v>
                </c:pt>
                <c:pt idx="51">
                  <c:v>0.93</c:v>
                </c:pt>
                <c:pt idx="52">
                  <c:v>0.87</c:v>
                </c:pt>
                <c:pt idx="53">
                  <c:v>0.93</c:v>
                </c:pt>
              </c:numCache>
            </c:numRef>
          </c:val>
          <c:smooth val="0"/>
        </c:ser>
        <c:ser>
          <c:idx val="1"/>
          <c:order val="1"/>
          <c:tx>
            <c:strRef>
              <c:f>'21a CW Contact'!$A$21</c:f>
              <c:strCache>
                <c:ptCount val="1"/>
                <c:pt idx="0">
                  <c:v>Washoe</c:v>
                </c:pt>
              </c:strCache>
            </c:strRef>
          </c:tx>
          <c:marker>
            <c:symbol val="none"/>
          </c:marker>
          <c:cat>
            <c:multiLvlStrRef>
              <c:f>'21a CW Contact'!$C$1:$BD$2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'21a CW Contact'!$C$21:$BD$21</c:f>
              <c:numCache>
                <c:formatCode>0%</c:formatCode>
                <c:ptCount val="54"/>
                <c:pt idx="0">
                  <c:v>0.56999999999999995</c:v>
                </c:pt>
                <c:pt idx="1">
                  <c:v>0.79</c:v>
                </c:pt>
                <c:pt idx="2">
                  <c:v>0.76</c:v>
                </c:pt>
                <c:pt idx="3">
                  <c:v>0.76</c:v>
                </c:pt>
                <c:pt idx="4">
                  <c:v>0.77</c:v>
                </c:pt>
                <c:pt idx="5">
                  <c:v>0.8</c:v>
                </c:pt>
                <c:pt idx="6">
                  <c:v>0.83</c:v>
                </c:pt>
                <c:pt idx="7">
                  <c:v>0.78</c:v>
                </c:pt>
                <c:pt idx="8">
                  <c:v>0.81</c:v>
                </c:pt>
                <c:pt idx="9">
                  <c:v>0.65</c:v>
                </c:pt>
                <c:pt idx="10">
                  <c:v>0.55000000000000004</c:v>
                </c:pt>
                <c:pt idx="11">
                  <c:v>0.57999999999999996</c:v>
                </c:pt>
                <c:pt idx="12">
                  <c:v>0.51</c:v>
                </c:pt>
                <c:pt idx="13">
                  <c:v>0.57999999999999996</c:v>
                </c:pt>
                <c:pt idx="14">
                  <c:v>0.65</c:v>
                </c:pt>
                <c:pt idx="15">
                  <c:v>0.74</c:v>
                </c:pt>
                <c:pt idx="16">
                  <c:v>0.56999999999999995</c:v>
                </c:pt>
                <c:pt idx="17">
                  <c:v>0.86</c:v>
                </c:pt>
                <c:pt idx="18">
                  <c:v>0.86</c:v>
                </c:pt>
                <c:pt idx="19">
                  <c:v>0.83</c:v>
                </c:pt>
                <c:pt idx="20">
                  <c:v>0.79</c:v>
                </c:pt>
                <c:pt idx="21">
                  <c:v>0.83</c:v>
                </c:pt>
                <c:pt idx="22">
                  <c:v>0.81</c:v>
                </c:pt>
                <c:pt idx="23">
                  <c:v>0.83</c:v>
                </c:pt>
                <c:pt idx="24">
                  <c:v>0.88</c:v>
                </c:pt>
                <c:pt idx="25">
                  <c:v>0.9</c:v>
                </c:pt>
                <c:pt idx="26">
                  <c:v>0.88</c:v>
                </c:pt>
                <c:pt idx="27">
                  <c:v>0.87</c:v>
                </c:pt>
                <c:pt idx="28">
                  <c:v>0.86</c:v>
                </c:pt>
                <c:pt idx="29">
                  <c:v>0.84</c:v>
                </c:pt>
                <c:pt idx="30">
                  <c:v>0.75</c:v>
                </c:pt>
                <c:pt idx="31">
                  <c:v>0.71</c:v>
                </c:pt>
                <c:pt idx="32">
                  <c:v>0.67</c:v>
                </c:pt>
                <c:pt idx="33">
                  <c:v>0.71</c:v>
                </c:pt>
                <c:pt idx="34">
                  <c:v>0.66</c:v>
                </c:pt>
                <c:pt idx="35">
                  <c:v>0.69</c:v>
                </c:pt>
                <c:pt idx="36">
                  <c:v>0.65</c:v>
                </c:pt>
                <c:pt idx="37">
                  <c:v>0.56000000000000005</c:v>
                </c:pt>
                <c:pt idx="38">
                  <c:v>0.71</c:v>
                </c:pt>
                <c:pt idx="39">
                  <c:v>0.75</c:v>
                </c:pt>
                <c:pt idx="40">
                  <c:v>0.69</c:v>
                </c:pt>
                <c:pt idx="41">
                  <c:v>0.73</c:v>
                </c:pt>
                <c:pt idx="42">
                  <c:v>0.75</c:v>
                </c:pt>
                <c:pt idx="43">
                  <c:v>0.83</c:v>
                </c:pt>
                <c:pt idx="44">
                  <c:v>0.83</c:v>
                </c:pt>
                <c:pt idx="45">
                  <c:v>0.76</c:v>
                </c:pt>
                <c:pt idx="46">
                  <c:v>0.75</c:v>
                </c:pt>
                <c:pt idx="47">
                  <c:v>0.85</c:v>
                </c:pt>
                <c:pt idx="48">
                  <c:v>0.87</c:v>
                </c:pt>
                <c:pt idx="49">
                  <c:v>0.85</c:v>
                </c:pt>
                <c:pt idx="50">
                  <c:v>0.85</c:v>
                </c:pt>
                <c:pt idx="51">
                  <c:v>0.8</c:v>
                </c:pt>
                <c:pt idx="52">
                  <c:v>0.88</c:v>
                </c:pt>
                <c:pt idx="53">
                  <c:v>0.85</c:v>
                </c:pt>
              </c:numCache>
            </c:numRef>
          </c:val>
          <c:smooth val="0"/>
        </c:ser>
        <c:ser>
          <c:idx val="2"/>
          <c:order val="2"/>
          <c:tx>
            <c:strRef>
              <c:f>'21a CW Contact'!$A$22</c:f>
              <c:strCache>
                <c:ptCount val="1"/>
                <c:pt idx="0">
                  <c:v>Rural</c:v>
                </c:pt>
              </c:strCache>
            </c:strRef>
          </c:tx>
          <c:marker>
            <c:symbol val="none"/>
          </c:marker>
          <c:cat>
            <c:multiLvlStrRef>
              <c:f>'21a CW Contact'!$C$1:$BD$2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'21a CW Contact'!$C$22:$BD$22</c:f>
              <c:numCache>
                <c:formatCode>0%</c:formatCode>
                <c:ptCount val="54"/>
                <c:pt idx="0">
                  <c:v>0.42</c:v>
                </c:pt>
                <c:pt idx="1">
                  <c:v>0.6</c:v>
                </c:pt>
                <c:pt idx="2">
                  <c:v>0.65</c:v>
                </c:pt>
                <c:pt idx="3">
                  <c:v>0.69</c:v>
                </c:pt>
                <c:pt idx="4">
                  <c:v>0.63</c:v>
                </c:pt>
                <c:pt idx="5">
                  <c:v>0.71</c:v>
                </c:pt>
                <c:pt idx="6">
                  <c:v>0.67</c:v>
                </c:pt>
                <c:pt idx="7">
                  <c:v>0.66</c:v>
                </c:pt>
                <c:pt idx="8">
                  <c:v>0.46</c:v>
                </c:pt>
                <c:pt idx="9">
                  <c:v>0.54</c:v>
                </c:pt>
                <c:pt idx="10">
                  <c:v>0.65</c:v>
                </c:pt>
                <c:pt idx="11">
                  <c:v>0.52</c:v>
                </c:pt>
                <c:pt idx="12">
                  <c:v>0.56999999999999995</c:v>
                </c:pt>
                <c:pt idx="13">
                  <c:v>0.67</c:v>
                </c:pt>
                <c:pt idx="14">
                  <c:v>0.63</c:v>
                </c:pt>
                <c:pt idx="15">
                  <c:v>0.59</c:v>
                </c:pt>
                <c:pt idx="16">
                  <c:v>0.5</c:v>
                </c:pt>
                <c:pt idx="17">
                  <c:v>0.69</c:v>
                </c:pt>
                <c:pt idx="18">
                  <c:v>0.71</c:v>
                </c:pt>
                <c:pt idx="19">
                  <c:v>0.79</c:v>
                </c:pt>
                <c:pt idx="20">
                  <c:v>0.79</c:v>
                </c:pt>
                <c:pt idx="21">
                  <c:v>0.76</c:v>
                </c:pt>
                <c:pt idx="22">
                  <c:v>0.79</c:v>
                </c:pt>
                <c:pt idx="23">
                  <c:v>0.77</c:v>
                </c:pt>
                <c:pt idx="24">
                  <c:v>0.77</c:v>
                </c:pt>
                <c:pt idx="25">
                  <c:v>0.78</c:v>
                </c:pt>
                <c:pt idx="26">
                  <c:v>0.77</c:v>
                </c:pt>
                <c:pt idx="27">
                  <c:v>0.75</c:v>
                </c:pt>
                <c:pt idx="28">
                  <c:v>0.73</c:v>
                </c:pt>
                <c:pt idx="29">
                  <c:v>0.67</c:v>
                </c:pt>
                <c:pt idx="30">
                  <c:v>0.65</c:v>
                </c:pt>
                <c:pt idx="31">
                  <c:v>0.52</c:v>
                </c:pt>
                <c:pt idx="32">
                  <c:v>0.67</c:v>
                </c:pt>
                <c:pt idx="33">
                  <c:v>0.74</c:v>
                </c:pt>
                <c:pt idx="34">
                  <c:v>0.63</c:v>
                </c:pt>
                <c:pt idx="35">
                  <c:v>0.68</c:v>
                </c:pt>
                <c:pt idx="36">
                  <c:v>0.66</c:v>
                </c:pt>
                <c:pt idx="37">
                  <c:v>0.67</c:v>
                </c:pt>
                <c:pt idx="38">
                  <c:v>0.77</c:v>
                </c:pt>
                <c:pt idx="39">
                  <c:v>0.8</c:v>
                </c:pt>
                <c:pt idx="40">
                  <c:v>0.75</c:v>
                </c:pt>
                <c:pt idx="41">
                  <c:v>0.78</c:v>
                </c:pt>
                <c:pt idx="42">
                  <c:v>0.85</c:v>
                </c:pt>
                <c:pt idx="43">
                  <c:v>0.78</c:v>
                </c:pt>
                <c:pt idx="44">
                  <c:v>0.92</c:v>
                </c:pt>
                <c:pt idx="45">
                  <c:v>0.89</c:v>
                </c:pt>
                <c:pt idx="46">
                  <c:v>0.78</c:v>
                </c:pt>
                <c:pt idx="47">
                  <c:v>0.82</c:v>
                </c:pt>
                <c:pt idx="48">
                  <c:v>0.74</c:v>
                </c:pt>
                <c:pt idx="49">
                  <c:v>0.7</c:v>
                </c:pt>
                <c:pt idx="50">
                  <c:v>0.71</c:v>
                </c:pt>
                <c:pt idx="51">
                  <c:v>0.79</c:v>
                </c:pt>
                <c:pt idx="52">
                  <c:v>0.68</c:v>
                </c:pt>
                <c:pt idx="53">
                  <c:v>0.77</c:v>
                </c:pt>
              </c:numCache>
            </c:numRef>
          </c:val>
          <c:smooth val="0"/>
        </c:ser>
        <c:ser>
          <c:idx val="3"/>
          <c:order val="3"/>
          <c:tx>
            <c:strRef>
              <c:f>'21a CW Contact'!$A$23</c:f>
              <c:strCache>
                <c:ptCount val="1"/>
                <c:pt idx="0">
                  <c:v>Statewide</c:v>
                </c:pt>
              </c:strCache>
            </c:strRef>
          </c:tx>
          <c:marker>
            <c:symbol val="none"/>
          </c:marker>
          <c:cat>
            <c:multiLvlStrRef>
              <c:f>'21a CW Contact'!$C$1:$BD$2</c:f>
              <c:multiLvlStrCache>
                <c:ptCount val="54"/>
                <c:lvl>
                  <c:pt idx="0">
                    <c:v>July</c:v>
                  </c:pt>
                  <c:pt idx="1">
                    <c:v>Aug</c:v>
                  </c:pt>
                  <c:pt idx="2">
                    <c:v>Sep</c:v>
                  </c:pt>
                  <c:pt idx="3">
                    <c:v>Oct</c:v>
                  </c:pt>
                  <c:pt idx="4">
                    <c:v>Nov</c:v>
                  </c:pt>
                  <c:pt idx="5">
                    <c:v>Dec</c:v>
                  </c:pt>
                  <c:pt idx="6">
                    <c:v>Jan</c:v>
                  </c:pt>
                  <c:pt idx="7">
                    <c:v>Feb</c:v>
                  </c:pt>
                  <c:pt idx="8">
                    <c:v>Mar</c:v>
                  </c:pt>
                  <c:pt idx="9">
                    <c:v>Apr</c:v>
                  </c:pt>
                  <c:pt idx="10">
                    <c:v>May</c:v>
                  </c:pt>
                  <c:pt idx="11">
                    <c:v>Jun</c:v>
                  </c:pt>
                  <c:pt idx="12">
                    <c:v>July</c:v>
                  </c:pt>
                  <c:pt idx="13">
                    <c:v>Aug</c:v>
                  </c:pt>
                  <c:pt idx="14">
                    <c:v>Sep</c:v>
                  </c:pt>
                  <c:pt idx="15">
                    <c:v>Oct</c:v>
                  </c:pt>
                  <c:pt idx="16">
                    <c:v>Nov</c:v>
                  </c:pt>
                  <c:pt idx="17">
                    <c:v>Dec</c:v>
                  </c:pt>
                  <c:pt idx="18">
                    <c:v>Jan</c:v>
                  </c:pt>
                  <c:pt idx="19">
                    <c:v>Feb</c:v>
                  </c:pt>
                  <c:pt idx="20">
                    <c:v>Mar</c:v>
                  </c:pt>
                  <c:pt idx="21">
                    <c:v>Apr</c:v>
                  </c:pt>
                  <c:pt idx="22">
                    <c:v>May</c:v>
                  </c:pt>
                  <c:pt idx="23">
                    <c:v>Jun</c:v>
                  </c:pt>
                  <c:pt idx="24">
                    <c:v>July</c:v>
                  </c:pt>
                  <c:pt idx="25">
                    <c:v>Aug</c:v>
                  </c:pt>
                  <c:pt idx="26">
                    <c:v>Sep</c:v>
                  </c:pt>
                  <c:pt idx="27">
                    <c:v>Oct</c:v>
                  </c:pt>
                  <c:pt idx="28">
                    <c:v>Nov</c:v>
                  </c:pt>
                  <c:pt idx="29">
                    <c:v>Dec</c:v>
                  </c:pt>
                  <c:pt idx="30">
                    <c:v>Jan</c:v>
                  </c:pt>
                  <c:pt idx="31">
                    <c:v>Feb</c:v>
                  </c:pt>
                  <c:pt idx="32">
                    <c:v>Mar</c:v>
                  </c:pt>
                  <c:pt idx="33">
                    <c:v>Apr</c:v>
                  </c:pt>
                  <c:pt idx="34">
                    <c:v>May</c:v>
                  </c:pt>
                  <c:pt idx="35">
                    <c:v>Jun</c:v>
                  </c:pt>
                  <c:pt idx="36">
                    <c:v>July</c:v>
                  </c:pt>
                  <c:pt idx="37">
                    <c:v>Aug</c:v>
                  </c:pt>
                  <c:pt idx="38">
                    <c:v>Sep</c:v>
                  </c:pt>
                  <c:pt idx="39">
                    <c:v>Oct</c:v>
                  </c:pt>
                  <c:pt idx="40">
                    <c:v>Nov</c:v>
                  </c:pt>
                  <c:pt idx="41">
                    <c:v>Dec</c:v>
                  </c:pt>
                  <c:pt idx="42">
                    <c:v>Jan</c:v>
                  </c:pt>
                  <c:pt idx="43">
                    <c:v>Feb</c:v>
                  </c:pt>
                  <c:pt idx="44">
                    <c:v>Mar</c:v>
                  </c:pt>
                  <c:pt idx="45">
                    <c:v>Apr</c:v>
                  </c:pt>
                  <c:pt idx="46">
                    <c:v>May</c:v>
                  </c:pt>
                  <c:pt idx="47">
                    <c:v>Jun</c:v>
                  </c:pt>
                  <c:pt idx="48">
                    <c:v>July</c:v>
                  </c:pt>
                  <c:pt idx="49">
                    <c:v>Aug</c:v>
                  </c:pt>
                  <c:pt idx="50">
                    <c:v>Sep</c:v>
                  </c:pt>
                  <c:pt idx="51">
                    <c:v>Oct</c:v>
                  </c:pt>
                  <c:pt idx="52">
                    <c:v>Nov</c:v>
                  </c:pt>
                  <c:pt idx="53">
                    <c:v>Dec</c:v>
                  </c:pt>
                </c:lvl>
                <c:lvl>
                  <c:pt idx="0">
                    <c:v>SFY2011</c:v>
                  </c:pt>
                  <c:pt idx="12">
                    <c:v>SFY2012   </c:v>
                  </c:pt>
                  <c:pt idx="24">
                    <c:v>SFY2013</c:v>
                  </c:pt>
                  <c:pt idx="36">
                    <c:v>SFY2014</c:v>
                  </c:pt>
                  <c:pt idx="48">
                    <c:v>SFY2015</c:v>
                  </c:pt>
                </c:lvl>
              </c:multiLvlStrCache>
            </c:multiLvlStrRef>
          </c:cat>
          <c:val>
            <c:numRef>
              <c:f>'21a CW Contact'!$C$23:$BD$23</c:f>
              <c:numCache>
                <c:formatCode>0%</c:formatCode>
                <c:ptCount val="54"/>
                <c:pt idx="0">
                  <c:v>0.76</c:v>
                </c:pt>
                <c:pt idx="1">
                  <c:v>0.84</c:v>
                </c:pt>
                <c:pt idx="2">
                  <c:v>0.84</c:v>
                </c:pt>
                <c:pt idx="3">
                  <c:v>0.82</c:v>
                </c:pt>
                <c:pt idx="4">
                  <c:v>0.83</c:v>
                </c:pt>
                <c:pt idx="5">
                  <c:v>0.86</c:v>
                </c:pt>
                <c:pt idx="6">
                  <c:v>0.85</c:v>
                </c:pt>
                <c:pt idx="7">
                  <c:v>0.82</c:v>
                </c:pt>
                <c:pt idx="8">
                  <c:v>0.81</c:v>
                </c:pt>
                <c:pt idx="9">
                  <c:v>0.78</c:v>
                </c:pt>
                <c:pt idx="10">
                  <c:v>0.72</c:v>
                </c:pt>
                <c:pt idx="11">
                  <c:v>0.75</c:v>
                </c:pt>
                <c:pt idx="12">
                  <c:v>0.71</c:v>
                </c:pt>
                <c:pt idx="13">
                  <c:v>0.8</c:v>
                </c:pt>
                <c:pt idx="14">
                  <c:v>0.78</c:v>
                </c:pt>
                <c:pt idx="15">
                  <c:v>0.78</c:v>
                </c:pt>
                <c:pt idx="16">
                  <c:v>0.75</c:v>
                </c:pt>
                <c:pt idx="17">
                  <c:v>0.86</c:v>
                </c:pt>
                <c:pt idx="18">
                  <c:v>0.88</c:v>
                </c:pt>
                <c:pt idx="19">
                  <c:v>0.85</c:v>
                </c:pt>
                <c:pt idx="20">
                  <c:v>0.85</c:v>
                </c:pt>
                <c:pt idx="21">
                  <c:v>0.85</c:v>
                </c:pt>
                <c:pt idx="22">
                  <c:v>0.85</c:v>
                </c:pt>
                <c:pt idx="23">
                  <c:v>0.84</c:v>
                </c:pt>
                <c:pt idx="24">
                  <c:v>0.86</c:v>
                </c:pt>
                <c:pt idx="25">
                  <c:v>0.86</c:v>
                </c:pt>
                <c:pt idx="26">
                  <c:v>0.86</c:v>
                </c:pt>
                <c:pt idx="27">
                  <c:v>0.87</c:v>
                </c:pt>
                <c:pt idx="28">
                  <c:v>0.84</c:v>
                </c:pt>
                <c:pt idx="29">
                  <c:v>0.82</c:v>
                </c:pt>
                <c:pt idx="30">
                  <c:v>0.8</c:v>
                </c:pt>
                <c:pt idx="31">
                  <c:v>0.78</c:v>
                </c:pt>
                <c:pt idx="32">
                  <c:v>0.83</c:v>
                </c:pt>
                <c:pt idx="33">
                  <c:v>0.85</c:v>
                </c:pt>
                <c:pt idx="34">
                  <c:v>0.83</c:v>
                </c:pt>
                <c:pt idx="35">
                  <c:v>0.85</c:v>
                </c:pt>
                <c:pt idx="36">
                  <c:v>0.81</c:v>
                </c:pt>
                <c:pt idx="37">
                  <c:v>0.8</c:v>
                </c:pt>
                <c:pt idx="38">
                  <c:v>0.86</c:v>
                </c:pt>
                <c:pt idx="39">
                  <c:v>0.87</c:v>
                </c:pt>
                <c:pt idx="40">
                  <c:v>0.83</c:v>
                </c:pt>
                <c:pt idx="41">
                  <c:v>0.88</c:v>
                </c:pt>
                <c:pt idx="42">
                  <c:v>0.89</c:v>
                </c:pt>
                <c:pt idx="43">
                  <c:v>0.88</c:v>
                </c:pt>
                <c:pt idx="44">
                  <c:v>0.91</c:v>
                </c:pt>
                <c:pt idx="45">
                  <c:v>0.89</c:v>
                </c:pt>
                <c:pt idx="46">
                  <c:v>0.9</c:v>
                </c:pt>
                <c:pt idx="47">
                  <c:v>0.89</c:v>
                </c:pt>
                <c:pt idx="48">
                  <c:v>0.9</c:v>
                </c:pt>
                <c:pt idx="49">
                  <c:v>0.89</c:v>
                </c:pt>
                <c:pt idx="50">
                  <c:v>0.89</c:v>
                </c:pt>
                <c:pt idx="51">
                  <c:v>0.89</c:v>
                </c:pt>
                <c:pt idx="52">
                  <c:v>0.86</c:v>
                </c:pt>
                <c:pt idx="53">
                  <c:v>0.9</c:v>
                </c:pt>
              </c:numCache>
            </c:numRef>
          </c:val>
          <c:smooth val="0"/>
        </c:ser>
        <c:ser>
          <c:idx val="4"/>
          <c:order val="4"/>
          <c:tx>
            <c:strRef>
              <c:f>'21a CW Contact'!$A$24</c:f>
              <c:strCache>
                <c:ptCount val="1"/>
                <c:pt idx="0">
                  <c:v>Fed Target Rate</c:v>
                </c:pt>
              </c:strCache>
            </c:strRef>
          </c:tx>
          <c:spPr>
            <a:ln cmpd="sng">
              <a:solidFill>
                <a:srgbClr val="28F850"/>
              </a:solidFill>
            </a:ln>
          </c:spPr>
          <c:marker>
            <c:symbol val="none"/>
          </c:marker>
          <c:val>
            <c:numRef>
              <c:f>'21a CW Contact'!$C$24:$BD$24</c:f>
              <c:numCache>
                <c:formatCode>0%</c:formatCode>
                <c:ptCount val="54"/>
                <c:pt idx="0">
                  <c:v>0.9</c:v>
                </c:pt>
                <c:pt idx="1">
                  <c:v>0.9</c:v>
                </c:pt>
                <c:pt idx="2">
                  <c:v>0.9</c:v>
                </c:pt>
                <c:pt idx="3">
                  <c:v>0.9</c:v>
                </c:pt>
                <c:pt idx="4">
                  <c:v>0.9</c:v>
                </c:pt>
                <c:pt idx="5">
                  <c:v>0.9</c:v>
                </c:pt>
                <c:pt idx="6">
                  <c:v>0.9</c:v>
                </c:pt>
                <c:pt idx="7">
                  <c:v>0.9</c:v>
                </c:pt>
                <c:pt idx="8">
                  <c:v>0.9</c:v>
                </c:pt>
                <c:pt idx="9">
                  <c:v>0.9</c:v>
                </c:pt>
                <c:pt idx="10">
                  <c:v>0.9</c:v>
                </c:pt>
                <c:pt idx="11">
                  <c:v>0.9</c:v>
                </c:pt>
                <c:pt idx="12">
                  <c:v>0.9</c:v>
                </c:pt>
                <c:pt idx="13">
                  <c:v>0.9</c:v>
                </c:pt>
                <c:pt idx="14">
                  <c:v>0.9</c:v>
                </c:pt>
                <c:pt idx="15">
                  <c:v>0.9</c:v>
                </c:pt>
                <c:pt idx="16">
                  <c:v>0.9</c:v>
                </c:pt>
                <c:pt idx="17">
                  <c:v>0.9</c:v>
                </c:pt>
                <c:pt idx="18">
                  <c:v>0.9</c:v>
                </c:pt>
                <c:pt idx="19">
                  <c:v>0.9</c:v>
                </c:pt>
                <c:pt idx="20">
                  <c:v>0.9</c:v>
                </c:pt>
                <c:pt idx="21">
                  <c:v>0.9</c:v>
                </c:pt>
                <c:pt idx="22">
                  <c:v>0.9</c:v>
                </c:pt>
                <c:pt idx="23">
                  <c:v>0.9</c:v>
                </c:pt>
                <c:pt idx="24">
                  <c:v>0.9</c:v>
                </c:pt>
                <c:pt idx="25">
                  <c:v>0.9</c:v>
                </c:pt>
                <c:pt idx="26">
                  <c:v>0.9</c:v>
                </c:pt>
                <c:pt idx="27">
                  <c:v>0.9</c:v>
                </c:pt>
                <c:pt idx="28">
                  <c:v>0.9</c:v>
                </c:pt>
                <c:pt idx="29">
                  <c:v>0.9</c:v>
                </c:pt>
                <c:pt idx="30">
                  <c:v>0.9</c:v>
                </c:pt>
                <c:pt idx="31">
                  <c:v>0.9</c:v>
                </c:pt>
                <c:pt idx="32">
                  <c:v>0.9</c:v>
                </c:pt>
                <c:pt idx="33">
                  <c:v>0.9</c:v>
                </c:pt>
                <c:pt idx="34">
                  <c:v>0.9</c:v>
                </c:pt>
                <c:pt idx="35">
                  <c:v>0.9</c:v>
                </c:pt>
                <c:pt idx="36">
                  <c:v>0.9</c:v>
                </c:pt>
                <c:pt idx="37">
                  <c:v>0.9</c:v>
                </c:pt>
                <c:pt idx="38">
                  <c:v>0.9</c:v>
                </c:pt>
                <c:pt idx="39">
                  <c:v>0.9</c:v>
                </c:pt>
                <c:pt idx="40">
                  <c:v>0.9</c:v>
                </c:pt>
                <c:pt idx="41">
                  <c:v>0.9</c:v>
                </c:pt>
                <c:pt idx="42">
                  <c:v>0.9</c:v>
                </c:pt>
                <c:pt idx="43">
                  <c:v>0.9</c:v>
                </c:pt>
                <c:pt idx="44">
                  <c:v>0.9</c:v>
                </c:pt>
                <c:pt idx="45">
                  <c:v>0.9</c:v>
                </c:pt>
                <c:pt idx="46">
                  <c:v>0.9</c:v>
                </c:pt>
                <c:pt idx="47">
                  <c:v>0.9</c:v>
                </c:pt>
                <c:pt idx="48">
                  <c:v>0.9</c:v>
                </c:pt>
                <c:pt idx="49">
                  <c:v>0.95</c:v>
                </c:pt>
                <c:pt idx="50">
                  <c:v>0.95</c:v>
                </c:pt>
                <c:pt idx="51">
                  <c:v>0.95</c:v>
                </c:pt>
                <c:pt idx="52">
                  <c:v>0.95</c:v>
                </c:pt>
                <c:pt idx="53">
                  <c:v>0.95</c:v>
                </c:pt>
              </c:numCache>
            </c:numRef>
          </c:val>
          <c:smooth val="0"/>
        </c:ser>
        <c:dLbls>
          <c:showLegendKey val="0"/>
          <c:showVal val="0"/>
          <c:showCatName val="0"/>
          <c:showSerName val="0"/>
          <c:showPercent val="0"/>
          <c:showBubbleSize val="0"/>
        </c:dLbls>
        <c:marker val="1"/>
        <c:smooth val="0"/>
        <c:axId val="86472960"/>
        <c:axId val="86380544"/>
      </c:lineChart>
      <c:catAx>
        <c:axId val="86472960"/>
        <c:scaling>
          <c:orientation val="minMax"/>
        </c:scaling>
        <c:delete val="0"/>
        <c:axPos val="b"/>
        <c:majorTickMark val="out"/>
        <c:minorTickMark val="none"/>
        <c:tickLblPos val="nextTo"/>
        <c:crossAx val="86380544"/>
        <c:crosses val="autoZero"/>
        <c:auto val="1"/>
        <c:lblAlgn val="ctr"/>
        <c:lblOffset val="100"/>
        <c:noMultiLvlLbl val="0"/>
      </c:catAx>
      <c:valAx>
        <c:axId val="86380544"/>
        <c:scaling>
          <c:orientation val="minMax"/>
          <c:min val="0.4"/>
        </c:scaling>
        <c:delete val="0"/>
        <c:axPos val="l"/>
        <c:majorGridlines/>
        <c:numFmt formatCode="0%" sourceLinked="1"/>
        <c:majorTickMark val="out"/>
        <c:minorTickMark val="none"/>
        <c:tickLblPos val="nextTo"/>
        <c:txPr>
          <a:bodyPr/>
          <a:lstStyle/>
          <a:p>
            <a:pPr>
              <a:defRPr sz="1000"/>
            </a:pPr>
            <a:endParaRPr lang="en-US"/>
          </a:p>
        </c:txPr>
        <c:crossAx val="86472960"/>
        <c:crosses val="autoZero"/>
        <c:crossBetween val="between"/>
      </c:valAx>
    </c:plotArea>
    <c:legend>
      <c:legendPos val="t"/>
      <c:legendEntry>
        <c:idx val="4"/>
        <c:delete val="1"/>
      </c:legendEntry>
      <c:layout>
        <c:manualLayout>
          <c:xMode val="edge"/>
          <c:yMode val="edge"/>
          <c:x val="0.22840069790357723"/>
          <c:y val="2.9606299212598424E-2"/>
          <c:w val="0.55490662978264338"/>
          <c:h val="4.8642661884857871E-2"/>
        </c:manualLayout>
      </c:layout>
      <c:overlay val="0"/>
      <c:txPr>
        <a:bodyPr/>
        <a:lstStyle/>
        <a:p>
          <a:pPr>
            <a:defRPr sz="1100">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txPr>
    <a:bodyPr/>
    <a:lstStyle/>
    <a:p>
      <a:pPr>
        <a:defRPr sz="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Licensing!$L$5</c:f>
              <c:strCache>
                <c:ptCount val="1"/>
                <c:pt idx="0">
                  <c:v>SFY 2010</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Licensing!$M$5:$O$5</c:f>
              <c:numCache>
                <c:formatCode>#,##0_);\(#,##0\)</c:formatCode>
                <c:ptCount val="3"/>
                <c:pt idx="0">
                  <c:v>1244</c:v>
                </c:pt>
                <c:pt idx="1">
                  <c:v>323</c:v>
                </c:pt>
                <c:pt idx="2">
                  <c:v>155</c:v>
                </c:pt>
              </c:numCache>
            </c:numRef>
          </c:val>
        </c:ser>
        <c:ser>
          <c:idx val="1"/>
          <c:order val="1"/>
          <c:tx>
            <c:strRef>
              <c:f>Licensing!$L$6</c:f>
              <c:strCache>
                <c:ptCount val="1"/>
                <c:pt idx="0">
                  <c:v>SFY 2011</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Licensing!$M$6:$O$6</c:f>
              <c:numCache>
                <c:formatCode>#,##0_);\(#,##0\)</c:formatCode>
                <c:ptCount val="3"/>
                <c:pt idx="0">
                  <c:v>1411</c:v>
                </c:pt>
                <c:pt idx="1">
                  <c:v>322</c:v>
                </c:pt>
                <c:pt idx="2">
                  <c:v>162</c:v>
                </c:pt>
              </c:numCache>
            </c:numRef>
          </c:val>
        </c:ser>
        <c:ser>
          <c:idx val="2"/>
          <c:order val="2"/>
          <c:tx>
            <c:strRef>
              <c:f>Licensing!$L$7</c:f>
              <c:strCache>
                <c:ptCount val="1"/>
                <c:pt idx="0">
                  <c:v>SFY 2012</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Licensing!$M$7:$O$7</c:f>
              <c:numCache>
                <c:formatCode>#,##0_);\(#,##0\)</c:formatCode>
                <c:ptCount val="3"/>
                <c:pt idx="0">
                  <c:v>1553</c:v>
                </c:pt>
                <c:pt idx="1">
                  <c:v>304</c:v>
                </c:pt>
                <c:pt idx="2">
                  <c:v>156</c:v>
                </c:pt>
              </c:numCache>
            </c:numRef>
          </c:val>
        </c:ser>
        <c:ser>
          <c:idx val="3"/>
          <c:order val="3"/>
          <c:tx>
            <c:strRef>
              <c:f>Licensing!$L$8</c:f>
              <c:strCache>
                <c:ptCount val="1"/>
                <c:pt idx="0">
                  <c:v>SFY 2013</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Licensing!$M$8:$O$8</c:f>
              <c:numCache>
                <c:formatCode>#,##0_);\(#,##0\)</c:formatCode>
                <c:ptCount val="3"/>
                <c:pt idx="0">
                  <c:v>1585.5</c:v>
                </c:pt>
                <c:pt idx="1">
                  <c:v>290.66666666666669</c:v>
                </c:pt>
                <c:pt idx="2">
                  <c:v>162.25</c:v>
                </c:pt>
              </c:numCache>
            </c:numRef>
          </c:val>
        </c:ser>
        <c:ser>
          <c:idx val="4"/>
          <c:order val="4"/>
          <c:tx>
            <c:strRef>
              <c:f>Licensing!$L$9</c:f>
              <c:strCache>
                <c:ptCount val="1"/>
                <c:pt idx="0">
                  <c:v>SFY 2014</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Licensing!$M$9:$O$9</c:f>
              <c:numCache>
                <c:formatCode>#,##0_);\(#,##0\)</c:formatCode>
                <c:ptCount val="3"/>
                <c:pt idx="0">
                  <c:v>1481</c:v>
                </c:pt>
                <c:pt idx="1">
                  <c:v>332</c:v>
                </c:pt>
                <c:pt idx="2">
                  <c:v>177</c:v>
                </c:pt>
              </c:numCache>
            </c:numRef>
          </c:val>
        </c:ser>
        <c:ser>
          <c:idx val="5"/>
          <c:order val="5"/>
          <c:tx>
            <c:strRef>
              <c:f>Licensing!$L$10</c:f>
              <c:strCache>
                <c:ptCount val="1"/>
                <c:pt idx="0">
                  <c:v>SFY 2015 through 12/31/2014</c:v>
                </c:pt>
              </c:strCache>
            </c:strRef>
          </c:tx>
          <c:invertIfNegative val="0"/>
          <c:dLbls>
            <c:txPr>
              <a:bodyPr rot="-5400000" vert="horz"/>
              <a:lstStyle/>
              <a:p>
                <a:pPr>
                  <a:defRPr/>
                </a:pPr>
                <a:endParaRPr lang="en-US"/>
              </a:p>
            </c:txPr>
            <c:dLblPos val="ctr"/>
            <c:showLegendKey val="0"/>
            <c:showVal val="1"/>
            <c:showCatName val="0"/>
            <c:showSerName val="0"/>
            <c:showPercent val="0"/>
            <c:showBubbleSize val="0"/>
            <c:showLeaderLines val="0"/>
          </c:dLbls>
          <c:cat>
            <c:strRef>
              <c:f>Licensing!$M$4:$O$4</c:f>
              <c:strCache>
                <c:ptCount val="3"/>
                <c:pt idx="0">
                  <c:v>Clark County Family Foster Home Licenses</c:v>
                </c:pt>
                <c:pt idx="1">
                  <c:v>Washoe County Family Foster Home Licenses</c:v>
                </c:pt>
                <c:pt idx="2">
                  <c:v>DCFS Rural Family Foster Home Licenses</c:v>
                </c:pt>
              </c:strCache>
            </c:strRef>
          </c:cat>
          <c:val>
            <c:numRef>
              <c:f>Licensing!$M$10:$O$10</c:f>
              <c:numCache>
                <c:formatCode>#,##0_);\(#,##0\)</c:formatCode>
                <c:ptCount val="3"/>
                <c:pt idx="0">
                  <c:v>1425</c:v>
                </c:pt>
                <c:pt idx="1">
                  <c:v>355</c:v>
                </c:pt>
                <c:pt idx="2">
                  <c:v>183</c:v>
                </c:pt>
              </c:numCache>
            </c:numRef>
          </c:val>
        </c:ser>
        <c:dLbls>
          <c:dLblPos val="ctr"/>
          <c:showLegendKey val="0"/>
          <c:showVal val="1"/>
          <c:showCatName val="0"/>
          <c:showSerName val="0"/>
          <c:showPercent val="0"/>
          <c:showBubbleSize val="0"/>
        </c:dLbls>
        <c:gapWidth val="150"/>
        <c:axId val="88495616"/>
        <c:axId val="88497152"/>
      </c:barChart>
      <c:catAx>
        <c:axId val="88495616"/>
        <c:scaling>
          <c:orientation val="minMax"/>
        </c:scaling>
        <c:delete val="0"/>
        <c:axPos val="b"/>
        <c:majorTickMark val="out"/>
        <c:minorTickMark val="none"/>
        <c:tickLblPos val="nextTo"/>
        <c:crossAx val="88497152"/>
        <c:crosses val="autoZero"/>
        <c:auto val="1"/>
        <c:lblAlgn val="ctr"/>
        <c:lblOffset val="100"/>
        <c:noMultiLvlLbl val="0"/>
      </c:catAx>
      <c:valAx>
        <c:axId val="88497152"/>
        <c:scaling>
          <c:orientation val="minMax"/>
        </c:scaling>
        <c:delete val="0"/>
        <c:axPos val="l"/>
        <c:majorGridlines/>
        <c:numFmt formatCode="#,##0_);\(#,##0\)" sourceLinked="1"/>
        <c:majorTickMark val="out"/>
        <c:minorTickMark val="none"/>
        <c:tickLblPos val="nextTo"/>
        <c:crossAx val="88495616"/>
        <c:crosses val="autoZero"/>
        <c:crossBetween val="between"/>
      </c:valAx>
      <c:dTable>
        <c:showHorzBorder val="1"/>
        <c:showVertBorder val="1"/>
        <c:showOutline val="1"/>
        <c:showKeys val="1"/>
      </c:dTable>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'Incoming_Outgoing SFY2013_SFY20'!$C$3</c:f>
              <c:strCache>
                <c:ptCount val="1"/>
                <c:pt idx="0">
                  <c:v>SFY 2013</c:v>
                </c:pt>
              </c:strCache>
            </c:strRef>
          </c:tx>
          <c:invertIfNegative val="0"/>
          <c:cat>
            <c:multiLvlStrRef>
              <c:f>'Incoming_Outgoing SFY2013_SFY20'!$A$4:$B$9</c:f>
              <c:multiLvlStrCache>
                <c:ptCount val="6"/>
                <c:lvl>
                  <c:pt idx="0">
                    <c:v>Outgoing</c:v>
                  </c:pt>
                  <c:pt idx="1">
                    <c:v>Incoming</c:v>
                  </c:pt>
                  <c:pt idx="2">
                    <c:v>Outgoing</c:v>
                  </c:pt>
                  <c:pt idx="3">
                    <c:v>Incoming</c:v>
                  </c:pt>
                  <c:pt idx="4">
                    <c:v>Outgoing</c:v>
                  </c:pt>
                  <c:pt idx="5">
                    <c:v>Incoming</c:v>
                  </c:pt>
                </c:lvl>
                <c:lvl>
                  <c:pt idx="0">
                    <c:v>Clark County</c:v>
                  </c:pt>
                  <c:pt idx="2">
                    <c:v>Washoe County</c:v>
                  </c:pt>
                  <c:pt idx="4">
                    <c:v>Rural Counties</c:v>
                  </c:pt>
                </c:lvl>
              </c:multiLvlStrCache>
            </c:multiLvlStrRef>
          </c:cat>
          <c:val>
            <c:numRef>
              <c:f>'Incoming_Outgoing SFY2013_SFY20'!$C$4:$C$9</c:f>
              <c:numCache>
                <c:formatCode>General</c:formatCode>
                <c:ptCount val="6"/>
                <c:pt idx="0">
                  <c:v>516</c:v>
                </c:pt>
                <c:pt idx="1">
                  <c:v>127</c:v>
                </c:pt>
                <c:pt idx="2">
                  <c:v>367</c:v>
                </c:pt>
                <c:pt idx="3">
                  <c:v>69</c:v>
                </c:pt>
                <c:pt idx="4">
                  <c:v>494</c:v>
                </c:pt>
                <c:pt idx="5">
                  <c:v>109</c:v>
                </c:pt>
              </c:numCache>
            </c:numRef>
          </c:val>
        </c:ser>
        <c:ser>
          <c:idx val="1"/>
          <c:order val="1"/>
          <c:tx>
            <c:strRef>
              <c:f>'Incoming_Outgoing SFY2013_SFY20'!$D$3</c:f>
              <c:strCache>
                <c:ptCount val="1"/>
                <c:pt idx="0">
                  <c:v>SFY 2014</c:v>
                </c:pt>
              </c:strCache>
            </c:strRef>
          </c:tx>
          <c:invertIfNegative val="0"/>
          <c:cat>
            <c:multiLvlStrRef>
              <c:f>'Incoming_Outgoing SFY2013_SFY20'!$A$4:$B$9</c:f>
              <c:multiLvlStrCache>
                <c:ptCount val="6"/>
                <c:lvl>
                  <c:pt idx="0">
                    <c:v>Outgoing</c:v>
                  </c:pt>
                  <c:pt idx="1">
                    <c:v>Incoming</c:v>
                  </c:pt>
                  <c:pt idx="2">
                    <c:v>Outgoing</c:v>
                  </c:pt>
                  <c:pt idx="3">
                    <c:v>Incoming</c:v>
                  </c:pt>
                  <c:pt idx="4">
                    <c:v>Outgoing</c:v>
                  </c:pt>
                  <c:pt idx="5">
                    <c:v>Incoming</c:v>
                  </c:pt>
                </c:lvl>
                <c:lvl>
                  <c:pt idx="0">
                    <c:v>Clark County</c:v>
                  </c:pt>
                  <c:pt idx="2">
                    <c:v>Washoe County</c:v>
                  </c:pt>
                  <c:pt idx="4">
                    <c:v>Rural Counties</c:v>
                  </c:pt>
                </c:lvl>
              </c:multiLvlStrCache>
            </c:multiLvlStrRef>
          </c:cat>
          <c:val>
            <c:numRef>
              <c:f>'Incoming_Outgoing SFY2013_SFY20'!$D$4:$D$9</c:f>
              <c:numCache>
                <c:formatCode>General</c:formatCode>
                <c:ptCount val="6"/>
                <c:pt idx="0">
                  <c:v>544</c:v>
                </c:pt>
                <c:pt idx="1">
                  <c:v>154</c:v>
                </c:pt>
                <c:pt idx="2">
                  <c:v>251</c:v>
                </c:pt>
                <c:pt idx="3">
                  <c:v>59</c:v>
                </c:pt>
                <c:pt idx="4">
                  <c:v>372</c:v>
                </c:pt>
                <c:pt idx="5">
                  <c:v>119</c:v>
                </c:pt>
              </c:numCache>
            </c:numRef>
          </c:val>
        </c:ser>
        <c:dLbls>
          <c:dLblPos val="outEnd"/>
          <c:showLegendKey val="0"/>
          <c:showVal val="1"/>
          <c:showCatName val="0"/>
          <c:showSerName val="0"/>
          <c:showPercent val="0"/>
          <c:showBubbleSize val="0"/>
        </c:dLbls>
        <c:gapWidth val="150"/>
        <c:axId val="93699456"/>
        <c:axId val="93701248"/>
      </c:barChart>
      <c:catAx>
        <c:axId val="93699456"/>
        <c:scaling>
          <c:orientation val="minMax"/>
        </c:scaling>
        <c:delete val="0"/>
        <c:axPos val="b"/>
        <c:majorTickMark val="out"/>
        <c:minorTickMark val="none"/>
        <c:tickLblPos val="nextTo"/>
        <c:crossAx val="93701248"/>
        <c:crosses val="autoZero"/>
        <c:auto val="1"/>
        <c:lblAlgn val="ctr"/>
        <c:lblOffset val="100"/>
        <c:noMultiLvlLbl val="0"/>
      </c:catAx>
      <c:valAx>
        <c:axId val="93701248"/>
        <c:scaling>
          <c:orientation val="minMax"/>
        </c:scaling>
        <c:delete val="0"/>
        <c:axPos val="l"/>
        <c:majorGridlines/>
        <c:numFmt formatCode="General" sourceLinked="1"/>
        <c:majorTickMark val="out"/>
        <c:minorTickMark val="none"/>
        <c:tickLblPos val="nextTo"/>
        <c:crossAx val="93699456"/>
        <c:crosses val="autoZero"/>
        <c:crossBetween val="between"/>
      </c:valAx>
    </c:plotArea>
    <c:legend>
      <c:legendPos val="r"/>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98103275764561E-2"/>
          <c:y val="0.12495476797794641"/>
          <c:w val="0.89817778292419326"/>
          <c:h val="0.77634975205564094"/>
        </c:manualLayout>
      </c:layout>
      <c:barChart>
        <c:barDir val="col"/>
        <c:grouping val="clustered"/>
        <c:varyColors val="0"/>
        <c:ser>
          <c:idx val="2"/>
          <c:order val="0"/>
          <c:tx>
            <c:strRef>
              <c:f>'20 Fin Adoptions'!$B$13:$F$13</c:f>
              <c:strCache>
                <c:ptCount val="1"/>
                <c:pt idx="0">
                  <c:v>Clark County</c:v>
                </c:pt>
              </c:strCache>
            </c:strRef>
          </c:tx>
          <c:invertIfNegative val="0"/>
          <c:dLbls>
            <c:txPr>
              <a:bodyPr/>
              <a:lstStyle/>
              <a:p>
                <a:pPr>
                  <a:defRPr sz="1000"/>
                </a:pPr>
                <a:endParaRPr lang="en-US"/>
              </a:p>
            </c:txPr>
            <c:dLblPos val="outEnd"/>
            <c:showLegendKey val="0"/>
            <c:showVal val="1"/>
            <c:showCatName val="0"/>
            <c:showSerName val="0"/>
            <c:showPercent val="0"/>
            <c:showBubbleSize val="0"/>
            <c:showLeaderLines val="0"/>
          </c:dLbls>
          <c:cat>
            <c:strRef>
              <c:f>'20 Fin Adoptions'!$B$14:$U$14</c:f>
              <c:strCache>
                <c:ptCount val="20"/>
                <c:pt idx="0">
                  <c:v>SFY 2011</c:v>
                </c:pt>
                <c:pt idx="1">
                  <c:v>SFY 2012</c:v>
                </c:pt>
                <c:pt idx="2">
                  <c:v>SFY 2013</c:v>
                </c:pt>
                <c:pt idx="3">
                  <c:v>SFY 2014</c:v>
                </c:pt>
                <c:pt idx="4">
                  <c:v>SFY 2015   YTD</c:v>
                </c:pt>
                <c:pt idx="5">
                  <c:v>SFY 2011</c:v>
                </c:pt>
                <c:pt idx="6">
                  <c:v>SFY 2012</c:v>
                </c:pt>
                <c:pt idx="7">
                  <c:v>SFY 2013</c:v>
                </c:pt>
                <c:pt idx="8">
                  <c:v>SFY 2014</c:v>
                </c:pt>
                <c:pt idx="9">
                  <c:v>SFY 2015   YTD</c:v>
                </c:pt>
                <c:pt idx="10">
                  <c:v>SFY 2011</c:v>
                </c:pt>
                <c:pt idx="11">
                  <c:v>SFY 2012</c:v>
                </c:pt>
                <c:pt idx="12">
                  <c:v>SFY 2013</c:v>
                </c:pt>
                <c:pt idx="13">
                  <c:v>SFY 2014</c:v>
                </c:pt>
                <c:pt idx="14">
                  <c:v>SFY 2015   YTD</c:v>
                </c:pt>
                <c:pt idx="15">
                  <c:v>SFY 2011</c:v>
                </c:pt>
                <c:pt idx="16">
                  <c:v>SFY 2012</c:v>
                </c:pt>
                <c:pt idx="17">
                  <c:v>SFY 2013</c:v>
                </c:pt>
                <c:pt idx="18">
                  <c:v>SFY 2014</c:v>
                </c:pt>
                <c:pt idx="19">
                  <c:v>SFY 2015   YTD</c:v>
                </c:pt>
              </c:strCache>
            </c:strRef>
          </c:cat>
          <c:val>
            <c:numRef>
              <c:f>'20 Fin Adoptions'!$B$15:$F$15</c:f>
              <c:numCache>
                <c:formatCode>General</c:formatCode>
                <c:ptCount val="5"/>
                <c:pt idx="0">
                  <c:v>607</c:v>
                </c:pt>
                <c:pt idx="1">
                  <c:v>572</c:v>
                </c:pt>
                <c:pt idx="2">
                  <c:v>614</c:v>
                </c:pt>
                <c:pt idx="3">
                  <c:v>506</c:v>
                </c:pt>
                <c:pt idx="4">
                  <c:v>382</c:v>
                </c:pt>
              </c:numCache>
            </c:numRef>
          </c:val>
        </c:ser>
        <c:ser>
          <c:idx val="0"/>
          <c:order val="1"/>
          <c:tx>
            <c:strRef>
              <c:f>'20 Fin Adoptions'!$G$13:$K$13</c:f>
              <c:strCache>
                <c:ptCount val="1"/>
                <c:pt idx="0">
                  <c:v>Washoe County</c:v>
                </c:pt>
              </c:strCache>
            </c:strRef>
          </c:tx>
          <c:invertIfNegative val="0"/>
          <c:dLbls>
            <c:txPr>
              <a:bodyPr/>
              <a:lstStyle/>
              <a:p>
                <a:pPr>
                  <a:defRPr sz="1000"/>
                </a:pPr>
                <a:endParaRPr lang="en-US"/>
              </a:p>
            </c:txPr>
            <c:dLblPos val="outEnd"/>
            <c:showLegendKey val="0"/>
            <c:showVal val="1"/>
            <c:showCatName val="0"/>
            <c:showSerName val="0"/>
            <c:showPercent val="0"/>
            <c:showBubbleSize val="0"/>
            <c:showLeaderLines val="0"/>
          </c:dLbls>
          <c:cat>
            <c:strRef>
              <c:f>'20 Fin Adoptions'!$B$14:$U$14</c:f>
              <c:strCache>
                <c:ptCount val="20"/>
                <c:pt idx="0">
                  <c:v>SFY 2011</c:v>
                </c:pt>
                <c:pt idx="1">
                  <c:v>SFY 2012</c:v>
                </c:pt>
                <c:pt idx="2">
                  <c:v>SFY 2013</c:v>
                </c:pt>
                <c:pt idx="3">
                  <c:v>SFY 2014</c:v>
                </c:pt>
                <c:pt idx="4">
                  <c:v>SFY 2015   YTD</c:v>
                </c:pt>
                <c:pt idx="5">
                  <c:v>SFY 2011</c:v>
                </c:pt>
                <c:pt idx="6">
                  <c:v>SFY 2012</c:v>
                </c:pt>
                <c:pt idx="7">
                  <c:v>SFY 2013</c:v>
                </c:pt>
                <c:pt idx="8">
                  <c:v>SFY 2014</c:v>
                </c:pt>
                <c:pt idx="9">
                  <c:v>SFY 2015   YTD</c:v>
                </c:pt>
                <c:pt idx="10">
                  <c:v>SFY 2011</c:v>
                </c:pt>
                <c:pt idx="11">
                  <c:v>SFY 2012</c:v>
                </c:pt>
                <c:pt idx="12">
                  <c:v>SFY 2013</c:v>
                </c:pt>
                <c:pt idx="13">
                  <c:v>SFY 2014</c:v>
                </c:pt>
                <c:pt idx="14">
                  <c:v>SFY 2015   YTD</c:v>
                </c:pt>
                <c:pt idx="15">
                  <c:v>SFY 2011</c:v>
                </c:pt>
                <c:pt idx="16">
                  <c:v>SFY 2012</c:v>
                </c:pt>
                <c:pt idx="17">
                  <c:v>SFY 2013</c:v>
                </c:pt>
                <c:pt idx="18">
                  <c:v>SFY 2014</c:v>
                </c:pt>
                <c:pt idx="19">
                  <c:v>SFY 2015   YTD</c:v>
                </c:pt>
              </c:strCache>
            </c:strRef>
          </c:cat>
          <c:val>
            <c:numRef>
              <c:f>'20 Fin Adoptions'!$G$15:$K$15</c:f>
              <c:numCache>
                <c:formatCode>General</c:formatCode>
                <c:ptCount val="5"/>
                <c:pt idx="0">
                  <c:v>139</c:v>
                </c:pt>
                <c:pt idx="1">
                  <c:v>182</c:v>
                </c:pt>
                <c:pt idx="2">
                  <c:v>116</c:v>
                </c:pt>
                <c:pt idx="3">
                  <c:v>118</c:v>
                </c:pt>
                <c:pt idx="4">
                  <c:v>93</c:v>
                </c:pt>
              </c:numCache>
            </c:numRef>
          </c:val>
        </c:ser>
        <c:ser>
          <c:idx val="1"/>
          <c:order val="2"/>
          <c:tx>
            <c:strRef>
              <c:f>'20 Fin Adoptions'!$L$13:$P$13</c:f>
              <c:strCache>
                <c:ptCount val="1"/>
                <c:pt idx="0">
                  <c:v>Rural Counties</c:v>
                </c:pt>
              </c:strCache>
            </c:strRef>
          </c:tx>
          <c:invertIfNegative val="0"/>
          <c:dLbls>
            <c:txPr>
              <a:bodyPr/>
              <a:lstStyle/>
              <a:p>
                <a:pPr>
                  <a:defRPr sz="1000"/>
                </a:pPr>
                <a:endParaRPr lang="en-US"/>
              </a:p>
            </c:txPr>
            <c:dLblPos val="outEnd"/>
            <c:showLegendKey val="0"/>
            <c:showVal val="1"/>
            <c:showCatName val="0"/>
            <c:showSerName val="0"/>
            <c:showPercent val="0"/>
            <c:showBubbleSize val="0"/>
            <c:showLeaderLines val="0"/>
          </c:dLbls>
          <c:cat>
            <c:strRef>
              <c:f>'20 Fin Adoptions'!$B$14:$U$14</c:f>
              <c:strCache>
                <c:ptCount val="20"/>
                <c:pt idx="0">
                  <c:v>SFY 2011</c:v>
                </c:pt>
                <c:pt idx="1">
                  <c:v>SFY 2012</c:v>
                </c:pt>
                <c:pt idx="2">
                  <c:v>SFY 2013</c:v>
                </c:pt>
                <c:pt idx="3">
                  <c:v>SFY 2014</c:v>
                </c:pt>
                <c:pt idx="4">
                  <c:v>SFY 2015   YTD</c:v>
                </c:pt>
                <c:pt idx="5">
                  <c:v>SFY 2011</c:v>
                </c:pt>
                <c:pt idx="6">
                  <c:v>SFY 2012</c:v>
                </c:pt>
                <c:pt idx="7">
                  <c:v>SFY 2013</c:v>
                </c:pt>
                <c:pt idx="8">
                  <c:v>SFY 2014</c:v>
                </c:pt>
                <c:pt idx="9">
                  <c:v>SFY 2015   YTD</c:v>
                </c:pt>
                <c:pt idx="10">
                  <c:v>SFY 2011</c:v>
                </c:pt>
                <c:pt idx="11">
                  <c:v>SFY 2012</c:v>
                </c:pt>
                <c:pt idx="12">
                  <c:v>SFY 2013</c:v>
                </c:pt>
                <c:pt idx="13">
                  <c:v>SFY 2014</c:v>
                </c:pt>
                <c:pt idx="14">
                  <c:v>SFY 2015   YTD</c:v>
                </c:pt>
                <c:pt idx="15">
                  <c:v>SFY 2011</c:v>
                </c:pt>
                <c:pt idx="16">
                  <c:v>SFY 2012</c:v>
                </c:pt>
                <c:pt idx="17">
                  <c:v>SFY 2013</c:v>
                </c:pt>
                <c:pt idx="18">
                  <c:v>SFY 2014</c:v>
                </c:pt>
                <c:pt idx="19">
                  <c:v>SFY 2015   YTD</c:v>
                </c:pt>
              </c:strCache>
            </c:strRef>
          </c:cat>
          <c:val>
            <c:numRef>
              <c:f>'20 Fin Adoptions'!$L$15:$P$15</c:f>
              <c:numCache>
                <c:formatCode>General</c:formatCode>
                <c:ptCount val="5"/>
                <c:pt idx="0">
                  <c:v>54</c:v>
                </c:pt>
                <c:pt idx="1">
                  <c:v>53</c:v>
                </c:pt>
                <c:pt idx="2">
                  <c:v>46</c:v>
                </c:pt>
                <c:pt idx="3">
                  <c:v>57</c:v>
                </c:pt>
                <c:pt idx="4">
                  <c:v>31</c:v>
                </c:pt>
              </c:numCache>
            </c:numRef>
          </c:val>
        </c:ser>
        <c:ser>
          <c:idx val="3"/>
          <c:order val="3"/>
          <c:tx>
            <c:strRef>
              <c:f>'20 Fin Adoptions'!$Q$13:$U$13</c:f>
              <c:strCache>
                <c:ptCount val="1"/>
                <c:pt idx="0">
                  <c:v>Statewide</c:v>
                </c:pt>
              </c:strCache>
            </c:strRef>
          </c:tx>
          <c:invertIfNegative val="0"/>
          <c:dLbls>
            <c:txPr>
              <a:bodyPr/>
              <a:lstStyle/>
              <a:p>
                <a:pPr>
                  <a:defRPr sz="1000"/>
                </a:pPr>
                <a:endParaRPr lang="en-US"/>
              </a:p>
            </c:txPr>
            <c:dLblPos val="outEnd"/>
            <c:showLegendKey val="0"/>
            <c:showVal val="1"/>
            <c:showCatName val="0"/>
            <c:showSerName val="0"/>
            <c:showPercent val="0"/>
            <c:showBubbleSize val="0"/>
            <c:showLeaderLines val="0"/>
          </c:dLbls>
          <c:cat>
            <c:strRef>
              <c:f>'20 Fin Adoptions'!$B$14:$U$14</c:f>
              <c:strCache>
                <c:ptCount val="20"/>
                <c:pt idx="0">
                  <c:v>SFY 2011</c:v>
                </c:pt>
                <c:pt idx="1">
                  <c:v>SFY 2012</c:v>
                </c:pt>
                <c:pt idx="2">
                  <c:v>SFY 2013</c:v>
                </c:pt>
                <c:pt idx="3">
                  <c:v>SFY 2014</c:v>
                </c:pt>
                <c:pt idx="4">
                  <c:v>SFY 2015   YTD</c:v>
                </c:pt>
                <c:pt idx="5">
                  <c:v>SFY 2011</c:v>
                </c:pt>
                <c:pt idx="6">
                  <c:v>SFY 2012</c:v>
                </c:pt>
                <c:pt idx="7">
                  <c:v>SFY 2013</c:v>
                </c:pt>
                <c:pt idx="8">
                  <c:v>SFY 2014</c:v>
                </c:pt>
                <c:pt idx="9">
                  <c:v>SFY 2015   YTD</c:v>
                </c:pt>
                <c:pt idx="10">
                  <c:v>SFY 2011</c:v>
                </c:pt>
                <c:pt idx="11">
                  <c:v>SFY 2012</c:v>
                </c:pt>
                <c:pt idx="12">
                  <c:v>SFY 2013</c:v>
                </c:pt>
                <c:pt idx="13">
                  <c:v>SFY 2014</c:v>
                </c:pt>
                <c:pt idx="14">
                  <c:v>SFY 2015   YTD</c:v>
                </c:pt>
                <c:pt idx="15">
                  <c:v>SFY 2011</c:v>
                </c:pt>
                <c:pt idx="16">
                  <c:v>SFY 2012</c:v>
                </c:pt>
                <c:pt idx="17">
                  <c:v>SFY 2013</c:v>
                </c:pt>
                <c:pt idx="18">
                  <c:v>SFY 2014</c:v>
                </c:pt>
                <c:pt idx="19">
                  <c:v>SFY 2015   YTD</c:v>
                </c:pt>
              </c:strCache>
            </c:strRef>
          </c:cat>
          <c:val>
            <c:numRef>
              <c:f>'20 Fin Adoptions'!$Q$15:$U$15</c:f>
              <c:numCache>
                <c:formatCode>#,##0_);[Red]\(#,##0\)</c:formatCode>
                <c:ptCount val="5"/>
                <c:pt idx="0">
                  <c:v>800</c:v>
                </c:pt>
                <c:pt idx="1">
                  <c:v>807</c:v>
                </c:pt>
                <c:pt idx="2" formatCode="General">
                  <c:v>776</c:v>
                </c:pt>
                <c:pt idx="3" formatCode="General">
                  <c:v>681</c:v>
                </c:pt>
                <c:pt idx="4" formatCode="General">
                  <c:v>506</c:v>
                </c:pt>
              </c:numCache>
            </c:numRef>
          </c:val>
        </c:ser>
        <c:dLbls>
          <c:dLblPos val="outEnd"/>
          <c:showLegendKey val="0"/>
          <c:showVal val="1"/>
          <c:showCatName val="0"/>
          <c:showSerName val="0"/>
          <c:showPercent val="0"/>
          <c:showBubbleSize val="0"/>
        </c:dLbls>
        <c:gapWidth val="68"/>
        <c:axId val="104408192"/>
        <c:axId val="104409728"/>
      </c:barChart>
      <c:catAx>
        <c:axId val="104408192"/>
        <c:scaling>
          <c:orientation val="minMax"/>
        </c:scaling>
        <c:delete val="0"/>
        <c:axPos val="b"/>
        <c:majorTickMark val="out"/>
        <c:minorTickMark val="none"/>
        <c:tickLblPos val="nextTo"/>
        <c:txPr>
          <a:bodyPr/>
          <a:lstStyle/>
          <a:p>
            <a:pPr>
              <a:defRPr sz="1000"/>
            </a:pPr>
            <a:endParaRPr lang="en-US"/>
          </a:p>
        </c:txPr>
        <c:crossAx val="104409728"/>
        <c:crosses val="autoZero"/>
        <c:auto val="1"/>
        <c:lblAlgn val="ctr"/>
        <c:lblOffset val="100"/>
        <c:noMultiLvlLbl val="0"/>
      </c:catAx>
      <c:valAx>
        <c:axId val="104409728"/>
        <c:scaling>
          <c:orientation val="minMax"/>
        </c:scaling>
        <c:delete val="0"/>
        <c:axPos val="l"/>
        <c:majorGridlines/>
        <c:numFmt formatCode="General" sourceLinked="1"/>
        <c:majorTickMark val="out"/>
        <c:minorTickMark val="none"/>
        <c:tickLblPos val="nextTo"/>
        <c:txPr>
          <a:bodyPr/>
          <a:lstStyle/>
          <a:p>
            <a:pPr>
              <a:defRPr sz="1000"/>
            </a:pPr>
            <a:endParaRPr lang="en-US"/>
          </a:p>
        </c:txPr>
        <c:crossAx val="104408192"/>
        <c:crosses val="autoZero"/>
        <c:crossBetween val="between"/>
      </c:valAx>
    </c:plotArea>
    <c:legend>
      <c:legendPos val="t"/>
      <c:layout>
        <c:manualLayout>
          <c:xMode val="edge"/>
          <c:yMode val="edge"/>
          <c:x val="0.13455750804258712"/>
          <c:y val="3.125E-2"/>
          <c:w val="0.69887205275811115"/>
          <c:h val="5.9684834317585304E-2"/>
        </c:manualLayout>
      </c:layout>
      <c:overlay val="0"/>
      <c:txPr>
        <a:bodyPr/>
        <a:lstStyle/>
        <a:p>
          <a:pPr>
            <a:defRPr sz="11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'Incoming_Outgoing SFY2013_SFY20'!$C$15</c:f>
              <c:strCache>
                <c:ptCount val="1"/>
                <c:pt idx="0">
                  <c:v>Chafee</c:v>
                </c:pt>
              </c:strCache>
            </c:strRef>
          </c:tx>
          <c:invertIfNegative val="0"/>
          <c:cat>
            <c:strRef>
              <c:f>'Incoming_Outgoing SFY2013_SFY20'!$B$16:$B$18</c:f>
              <c:strCache>
                <c:ptCount val="3"/>
                <c:pt idx="0">
                  <c:v>Clark County</c:v>
                </c:pt>
                <c:pt idx="1">
                  <c:v>Washoe County</c:v>
                </c:pt>
                <c:pt idx="2">
                  <c:v>Rural Counties</c:v>
                </c:pt>
              </c:strCache>
            </c:strRef>
          </c:cat>
          <c:val>
            <c:numRef>
              <c:f>'Incoming_Outgoing SFY2013_SFY20'!$C$16:$C$18</c:f>
              <c:numCache>
                <c:formatCode>General</c:formatCode>
                <c:ptCount val="3"/>
                <c:pt idx="0">
                  <c:v>247</c:v>
                </c:pt>
                <c:pt idx="1">
                  <c:v>138</c:v>
                </c:pt>
                <c:pt idx="2">
                  <c:v>66</c:v>
                </c:pt>
              </c:numCache>
            </c:numRef>
          </c:val>
        </c:ser>
        <c:ser>
          <c:idx val="1"/>
          <c:order val="1"/>
          <c:tx>
            <c:strRef>
              <c:f>'Incoming_Outgoing SFY2013_SFY20'!$D$15</c:f>
              <c:strCache>
                <c:ptCount val="1"/>
                <c:pt idx="0">
                  <c:v>FAFFY</c:v>
                </c:pt>
              </c:strCache>
            </c:strRef>
          </c:tx>
          <c:invertIfNegative val="0"/>
          <c:cat>
            <c:strRef>
              <c:f>'Incoming_Outgoing SFY2013_SFY20'!$B$16:$B$18</c:f>
              <c:strCache>
                <c:ptCount val="3"/>
                <c:pt idx="0">
                  <c:v>Clark County</c:v>
                </c:pt>
                <c:pt idx="1">
                  <c:v>Washoe County</c:v>
                </c:pt>
                <c:pt idx="2">
                  <c:v>Rural Counties</c:v>
                </c:pt>
              </c:strCache>
            </c:strRef>
          </c:cat>
          <c:val>
            <c:numRef>
              <c:f>'Incoming_Outgoing SFY2013_SFY20'!$D$16:$D$18</c:f>
              <c:numCache>
                <c:formatCode>General</c:formatCode>
                <c:ptCount val="3"/>
                <c:pt idx="0">
                  <c:v>229</c:v>
                </c:pt>
                <c:pt idx="1">
                  <c:v>104</c:v>
                </c:pt>
                <c:pt idx="2">
                  <c:v>42</c:v>
                </c:pt>
              </c:numCache>
            </c:numRef>
          </c:val>
        </c:ser>
        <c:dLbls>
          <c:dLblPos val="outEnd"/>
          <c:showLegendKey val="0"/>
          <c:showVal val="1"/>
          <c:showCatName val="0"/>
          <c:showSerName val="0"/>
          <c:showPercent val="0"/>
          <c:showBubbleSize val="0"/>
        </c:dLbls>
        <c:gapWidth val="150"/>
        <c:axId val="104517632"/>
        <c:axId val="104519168"/>
      </c:barChart>
      <c:catAx>
        <c:axId val="104517632"/>
        <c:scaling>
          <c:orientation val="minMax"/>
        </c:scaling>
        <c:delete val="0"/>
        <c:axPos val="b"/>
        <c:majorTickMark val="out"/>
        <c:minorTickMark val="none"/>
        <c:tickLblPos val="nextTo"/>
        <c:crossAx val="104519168"/>
        <c:crosses val="autoZero"/>
        <c:auto val="1"/>
        <c:lblAlgn val="ctr"/>
        <c:lblOffset val="100"/>
        <c:noMultiLvlLbl val="0"/>
      </c:catAx>
      <c:valAx>
        <c:axId val="104519168"/>
        <c:scaling>
          <c:orientation val="minMax"/>
        </c:scaling>
        <c:delete val="0"/>
        <c:axPos val="l"/>
        <c:majorGridlines/>
        <c:numFmt formatCode="General" sourceLinked="1"/>
        <c:majorTickMark val="out"/>
        <c:minorTickMark val="none"/>
        <c:tickLblPos val="nextTo"/>
        <c:crossAx val="104517632"/>
        <c:crosses val="autoZero"/>
        <c:crossBetween val="between"/>
      </c:valAx>
    </c:plotArea>
    <c:legend>
      <c:legendPos val="r"/>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95436171744356"/>
          <c:y val="9.7158745171325361E-2"/>
          <c:w val="0.87292046328395612"/>
          <c:h val="0.87132668963254589"/>
        </c:manualLayout>
      </c:layout>
      <c:barChart>
        <c:barDir val="bar"/>
        <c:grouping val="stacked"/>
        <c:varyColors val="0"/>
        <c:ser>
          <c:idx val="1"/>
          <c:order val="0"/>
          <c:tx>
            <c:strRef>
              <c:f>'24 - CJ Youth'!$A$7</c:f>
              <c:strCache>
                <c:ptCount val="1"/>
                <c:pt idx="0">
                  <c:v>Clark County</c:v>
                </c:pt>
              </c:strCache>
            </c:strRef>
          </c:tx>
          <c:spPr>
            <a:solidFill>
              <a:schemeClr val="accent1">
                <a:lumMod val="75000"/>
              </a:schemeClr>
            </a:solidFill>
            <a:ln w="12700">
              <a:noFill/>
              <a:prstDash val="solid"/>
            </a:ln>
            <a:scene3d>
              <a:camera prst="orthographicFront"/>
              <a:lightRig rig="threePt" dir="t"/>
            </a:scene3d>
            <a:sp3d/>
          </c:spPr>
          <c:invertIfNegative val="0"/>
          <c:dLbls>
            <c:dLbl>
              <c:idx val="3"/>
              <c:layout>
                <c:manualLayout>
                  <c:x val="9.5512632326615315E-3"/>
                  <c:y val="-1.64744787176676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5"/>
              <c:layout>
                <c:manualLayout>
                  <c:x val="-3.7315206926193849E-3"/>
                  <c:y val="1.9457854174148113E-3"/>
                </c:manualLayout>
              </c:layout>
              <c:dLblPos val="ctr"/>
              <c:showLegendKey val="0"/>
              <c:showVal val="1"/>
              <c:showCatName val="0"/>
              <c:showSerName val="0"/>
              <c:showPercent val="0"/>
              <c:showBubbleSize val="0"/>
              <c:extLst>
                <c:ext xmlns:c15="http://schemas.microsoft.com/office/drawing/2012/chart" uri="{CE6537A1-D6FC-4f65-9D91-7224C49458BB}"/>
              </c:extLst>
            </c:dLbl>
            <c:dLbl>
              <c:idx val="6"/>
              <c:layout>
                <c:manualLayout>
                  <c:x val="-7.9720976581963126E-3"/>
                  <c:y val="-4.1145224653066066E-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2.391629297458894E-2"/>
                  <c:y val="9.9244626009805889E-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7902341803687097E-2"/>
                  <c:y val="-9.2989025441486629E-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4.9825610363726958E-2"/>
                  <c:y val="1.7645154805670928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numFmt formatCode="_(* #,##0_);_(* \(#,##0\);;_(@_)" sourceLinked="0"/>
            <c:spPr>
              <a:noFill/>
              <a:ln w="25400">
                <a:noFill/>
              </a:ln>
            </c:spPr>
            <c:txPr>
              <a:bodyPr rot="0" vert="horz"/>
              <a:lstStyle/>
              <a:p>
                <a:pPr algn="ctr">
                  <a:defRPr sz="800" b="1" i="0" u="none" strike="noStrike" baseline="0">
                    <a:solidFill>
                      <a:schemeClr val="tx1"/>
                    </a:solidFill>
                    <a:latin typeface="Arial"/>
                    <a:ea typeface="Arial"/>
                    <a:cs typeface="Aria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'24 - CJ Youth'!$L$4:$BC$5</c:f>
              <c:multiLvlStrCache>
                <c:ptCount val="44"/>
                <c:lvl>
                  <c:pt idx="0">
                    <c:v>May</c:v>
                  </c:pt>
                  <c:pt idx="1">
                    <c:v>Jun</c:v>
                  </c:pt>
                  <c:pt idx="2">
                    <c:v>July</c:v>
                  </c:pt>
                  <c:pt idx="3">
                    <c:v>Aug</c:v>
                  </c:pt>
                  <c:pt idx="4">
                    <c:v>Sep</c:v>
                  </c:pt>
                  <c:pt idx="5">
                    <c:v>Oct</c:v>
                  </c:pt>
                  <c:pt idx="6">
                    <c:v>Nov</c:v>
                  </c:pt>
                  <c:pt idx="7">
                    <c:v>Dec</c:v>
                  </c:pt>
                  <c:pt idx="8">
                    <c:v>Jan</c:v>
                  </c:pt>
                  <c:pt idx="9">
                    <c:v>Feb</c:v>
                  </c:pt>
                  <c:pt idx="10">
                    <c:v>Mar</c:v>
                  </c:pt>
                  <c:pt idx="11">
                    <c:v>Apr</c:v>
                  </c:pt>
                  <c:pt idx="12">
                    <c:v>May</c:v>
                  </c:pt>
                  <c:pt idx="13">
                    <c:v>Jun</c:v>
                  </c:pt>
                  <c:pt idx="14">
                    <c:v>July</c:v>
                  </c:pt>
                  <c:pt idx="15">
                    <c:v>Aug</c:v>
                  </c:pt>
                  <c:pt idx="16">
                    <c:v>Sep</c:v>
                  </c:pt>
                  <c:pt idx="17">
                    <c:v>Oct</c:v>
                  </c:pt>
                  <c:pt idx="18">
                    <c:v>Nov</c:v>
                  </c:pt>
                  <c:pt idx="19">
                    <c:v>Dec</c:v>
                  </c:pt>
                  <c:pt idx="20">
                    <c:v>Jan</c:v>
                  </c:pt>
                  <c:pt idx="21">
                    <c:v>Feb</c:v>
                  </c:pt>
                  <c:pt idx="22">
                    <c:v>Mar</c:v>
                  </c:pt>
                  <c:pt idx="23">
                    <c:v>Apr</c:v>
                  </c:pt>
                  <c:pt idx="24">
                    <c:v>May</c:v>
                  </c:pt>
                  <c:pt idx="25">
                    <c:v>Jun</c:v>
                  </c:pt>
                  <c:pt idx="26">
                    <c:v>July</c:v>
                  </c:pt>
                  <c:pt idx="27">
                    <c:v>Aug</c:v>
                  </c:pt>
                  <c:pt idx="28">
                    <c:v>Sep</c:v>
                  </c:pt>
                  <c:pt idx="29">
                    <c:v>Oct</c:v>
                  </c:pt>
                  <c:pt idx="30">
                    <c:v>Nov</c:v>
                  </c:pt>
                  <c:pt idx="31">
                    <c:v>Dec</c:v>
                  </c:pt>
                  <c:pt idx="32">
                    <c:v>Jan</c:v>
                  </c:pt>
                  <c:pt idx="33">
                    <c:v>Feb</c:v>
                  </c:pt>
                  <c:pt idx="34">
                    <c:v>Mar</c:v>
                  </c:pt>
                  <c:pt idx="35">
                    <c:v>Apr</c:v>
                  </c:pt>
                  <c:pt idx="36">
                    <c:v>May</c:v>
                  </c:pt>
                  <c:pt idx="37">
                    <c:v>Jun</c:v>
                  </c:pt>
                  <c:pt idx="38">
                    <c:v>July</c:v>
                  </c:pt>
                  <c:pt idx="39">
                    <c:v>Aug</c:v>
                  </c:pt>
                  <c:pt idx="40">
                    <c:v>Sep</c:v>
                  </c:pt>
                  <c:pt idx="41">
                    <c:v>Oct</c:v>
                  </c:pt>
                  <c:pt idx="42">
                    <c:v>Nov</c:v>
                  </c:pt>
                  <c:pt idx="43">
                    <c:v>Dec</c:v>
                  </c:pt>
                </c:lvl>
                <c:lvl>
                  <c:pt idx="0">
                    <c:v>SFY2011  </c:v>
                  </c:pt>
                  <c:pt idx="2">
                    <c:v>SFY2012   </c:v>
                  </c:pt>
                  <c:pt idx="14">
                    <c:v>SFY2013</c:v>
                  </c:pt>
                  <c:pt idx="26">
                    <c:v>SFY2014</c:v>
                  </c:pt>
                  <c:pt idx="38">
                    <c:v>SFY2015</c:v>
                  </c:pt>
                </c:lvl>
              </c:multiLvlStrCache>
            </c:multiLvlStrRef>
          </c:cat>
          <c:val>
            <c:numRef>
              <c:f>'24 - CJ Youth'!$L$7:$BC$7</c:f>
              <c:numCache>
                <c:formatCode>_(* #,##0_);_(* \(#,##0\);_(* "-"??_);_(@_)</c:formatCode>
                <c:ptCount val="44"/>
                <c:pt idx="0">
                  <c:v>0</c:v>
                </c:pt>
                <c:pt idx="1">
                  <c:v>0</c:v>
                </c:pt>
                <c:pt idx="2">
                  <c:v>0</c:v>
                </c:pt>
                <c:pt idx="3">
                  <c:v>0</c:v>
                </c:pt>
                <c:pt idx="4">
                  <c:v>0</c:v>
                </c:pt>
                <c:pt idx="5">
                  <c:v>0</c:v>
                </c:pt>
                <c:pt idx="6">
                  <c:v>24</c:v>
                </c:pt>
                <c:pt idx="7">
                  <c:v>40</c:v>
                </c:pt>
                <c:pt idx="8">
                  <c:v>47</c:v>
                </c:pt>
                <c:pt idx="9">
                  <c:v>66</c:v>
                </c:pt>
                <c:pt idx="10">
                  <c:v>71</c:v>
                </c:pt>
                <c:pt idx="11">
                  <c:v>69</c:v>
                </c:pt>
                <c:pt idx="12">
                  <c:v>72</c:v>
                </c:pt>
                <c:pt idx="13">
                  <c:v>84</c:v>
                </c:pt>
                <c:pt idx="14">
                  <c:v>91</c:v>
                </c:pt>
                <c:pt idx="15">
                  <c:v>104</c:v>
                </c:pt>
                <c:pt idx="16">
                  <c:v>116</c:v>
                </c:pt>
                <c:pt idx="17">
                  <c:v>123</c:v>
                </c:pt>
                <c:pt idx="18">
                  <c:v>132</c:v>
                </c:pt>
                <c:pt idx="19">
                  <c:v>138</c:v>
                </c:pt>
                <c:pt idx="20">
                  <c:v>149</c:v>
                </c:pt>
                <c:pt idx="21">
                  <c:v>159</c:v>
                </c:pt>
                <c:pt idx="22">
                  <c:v>165</c:v>
                </c:pt>
                <c:pt idx="23">
                  <c:v>172</c:v>
                </c:pt>
                <c:pt idx="24">
                  <c:v>178</c:v>
                </c:pt>
                <c:pt idx="25">
                  <c:v>179</c:v>
                </c:pt>
                <c:pt idx="26">
                  <c:v>193</c:v>
                </c:pt>
                <c:pt idx="27">
                  <c:v>207</c:v>
                </c:pt>
                <c:pt idx="28">
                  <c:v>216</c:v>
                </c:pt>
                <c:pt idx="29">
                  <c:v>229</c:v>
                </c:pt>
                <c:pt idx="30">
                  <c:v>225</c:v>
                </c:pt>
                <c:pt idx="31">
                  <c:v>238</c:v>
                </c:pt>
                <c:pt idx="32">
                  <c:v>244</c:v>
                </c:pt>
                <c:pt idx="33">
                  <c:v>248</c:v>
                </c:pt>
                <c:pt idx="34">
                  <c:v>261</c:v>
                </c:pt>
                <c:pt idx="35">
                  <c:v>263</c:v>
                </c:pt>
                <c:pt idx="36">
                  <c:v>266</c:v>
                </c:pt>
                <c:pt idx="37">
                  <c:v>277</c:v>
                </c:pt>
                <c:pt idx="38">
                  <c:v>282</c:v>
                </c:pt>
                <c:pt idx="39">
                  <c:v>286</c:v>
                </c:pt>
                <c:pt idx="40">
                  <c:v>283</c:v>
                </c:pt>
                <c:pt idx="41">
                  <c:v>266</c:v>
                </c:pt>
                <c:pt idx="42">
                  <c:v>263</c:v>
                </c:pt>
                <c:pt idx="43">
                  <c:v>259</c:v>
                </c:pt>
              </c:numCache>
            </c:numRef>
          </c:val>
        </c:ser>
        <c:ser>
          <c:idx val="2"/>
          <c:order val="1"/>
          <c:tx>
            <c:strRef>
              <c:f>'24 - CJ Youth'!$A$8</c:f>
              <c:strCache>
                <c:ptCount val="1"/>
                <c:pt idx="0">
                  <c:v>Washoe County</c:v>
                </c:pt>
              </c:strCache>
            </c:strRef>
          </c:tx>
          <c:spPr>
            <a:solidFill>
              <a:schemeClr val="accent2"/>
            </a:solidFill>
            <a:ln w="12700">
              <a:noFill/>
              <a:prstDash val="solid"/>
            </a:ln>
            <a:scene3d>
              <a:camera prst="orthographicFront"/>
              <a:lightRig rig="threePt" dir="t"/>
            </a:scene3d>
            <a:sp3d/>
          </c:spPr>
          <c:invertIfNegative val="0"/>
          <c:dLbls>
            <c:dLbl>
              <c:idx val="6"/>
              <c:layout>
                <c:manualLayout>
                  <c:x val="-1.5751970729057912E-7"/>
                  <c:y val="-7.3792226076139049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8"/>
              <c:layout>
                <c:manualLayout>
                  <c:x val="-9.9651220727453912E-3"/>
                  <c:y val="4.535146309217213E-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w="25400">
                <a:noFill/>
              </a:ln>
            </c:spPr>
            <c:txPr>
              <a:bodyPr rot="0" vert="horz"/>
              <a:lstStyle/>
              <a:p>
                <a:pPr algn="ctr">
                  <a:defRPr sz="800" b="1" i="0" u="none" strike="noStrike" baseline="0">
                    <a:solidFill>
                      <a:schemeClr val="tx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'24 - CJ Youth'!$L$4:$BC$5</c:f>
              <c:multiLvlStrCache>
                <c:ptCount val="44"/>
                <c:lvl>
                  <c:pt idx="0">
                    <c:v>May</c:v>
                  </c:pt>
                  <c:pt idx="1">
                    <c:v>Jun</c:v>
                  </c:pt>
                  <c:pt idx="2">
                    <c:v>July</c:v>
                  </c:pt>
                  <c:pt idx="3">
                    <c:v>Aug</c:v>
                  </c:pt>
                  <c:pt idx="4">
                    <c:v>Sep</c:v>
                  </c:pt>
                  <c:pt idx="5">
                    <c:v>Oct</c:v>
                  </c:pt>
                  <c:pt idx="6">
                    <c:v>Nov</c:v>
                  </c:pt>
                  <c:pt idx="7">
                    <c:v>Dec</c:v>
                  </c:pt>
                  <c:pt idx="8">
                    <c:v>Jan</c:v>
                  </c:pt>
                  <c:pt idx="9">
                    <c:v>Feb</c:v>
                  </c:pt>
                  <c:pt idx="10">
                    <c:v>Mar</c:v>
                  </c:pt>
                  <c:pt idx="11">
                    <c:v>Apr</c:v>
                  </c:pt>
                  <c:pt idx="12">
                    <c:v>May</c:v>
                  </c:pt>
                  <c:pt idx="13">
                    <c:v>Jun</c:v>
                  </c:pt>
                  <c:pt idx="14">
                    <c:v>July</c:v>
                  </c:pt>
                  <c:pt idx="15">
                    <c:v>Aug</c:v>
                  </c:pt>
                  <c:pt idx="16">
                    <c:v>Sep</c:v>
                  </c:pt>
                  <c:pt idx="17">
                    <c:v>Oct</c:v>
                  </c:pt>
                  <c:pt idx="18">
                    <c:v>Nov</c:v>
                  </c:pt>
                  <c:pt idx="19">
                    <c:v>Dec</c:v>
                  </c:pt>
                  <c:pt idx="20">
                    <c:v>Jan</c:v>
                  </c:pt>
                  <c:pt idx="21">
                    <c:v>Feb</c:v>
                  </c:pt>
                  <c:pt idx="22">
                    <c:v>Mar</c:v>
                  </c:pt>
                  <c:pt idx="23">
                    <c:v>Apr</c:v>
                  </c:pt>
                  <c:pt idx="24">
                    <c:v>May</c:v>
                  </c:pt>
                  <c:pt idx="25">
                    <c:v>Jun</c:v>
                  </c:pt>
                  <c:pt idx="26">
                    <c:v>July</c:v>
                  </c:pt>
                  <c:pt idx="27">
                    <c:v>Aug</c:v>
                  </c:pt>
                  <c:pt idx="28">
                    <c:v>Sep</c:v>
                  </c:pt>
                  <c:pt idx="29">
                    <c:v>Oct</c:v>
                  </c:pt>
                  <c:pt idx="30">
                    <c:v>Nov</c:v>
                  </c:pt>
                  <c:pt idx="31">
                    <c:v>Dec</c:v>
                  </c:pt>
                  <c:pt idx="32">
                    <c:v>Jan</c:v>
                  </c:pt>
                  <c:pt idx="33">
                    <c:v>Feb</c:v>
                  </c:pt>
                  <c:pt idx="34">
                    <c:v>Mar</c:v>
                  </c:pt>
                  <c:pt idx="35">
                    <c:v>Apr</c:v>
                  </c:pt>
                  <c:pt idx="36">
                    <c:v>May</c:v>
                  </c:pt>
                  <c:pt idx="37">
                    <c:v>Jun</c:v>
                  </c:pt>
                  <c:pt idx="38">
                    <c:v>July</c:v>
                  </c:pt>
                  <c:pt idx="39">
                    <c:v>Aug</c:v>
                  </c:pt>
                  <c:pt idx="40">
                    <c:v>Sep</c:v>
                  </c:pt>
                  <c:pt idx="41">
                    <c:v>Oct</c:v>
                  </c:pt>
                  <c:pt idx="42">
                    <c:v>Nov</c:v>
                  </c:pt>
                  <c:pt idx="43">
                    <c:v>Dec</c:v>
                  </c:pt>
                </c:lvl>
                <c:lvl>
                  <c:pt idx="0">
                    <c:v>SFY2011  </c:v>
                  </c:pt>
                  <c:pt idx="2">
                    <c:v>SFY2012   </c:v>
                  </c:pt>
                  <c:pt idx="14">
                    <c:v>SFY2013</c:v>
                  </c:pt>
                  <c:pt idx="26">
                    <c:v>SFY2014</c:v>
                  </c:pt>
                  <c:pt idx="38">
                    <c:v>SFY2015</c:v>
                  </c:pt>
                </c:lvl>
              </c:multiLvlStrCache>
            </c:multiLvlStrRef>
          </c:cat>
          <c:val>
            <c:numRef>
              <c:f>'24 - CJ Youth'!$L$8:$BC$8</c:f>
              <c:numCache>
                <c:formatCode>_(* #,##0_);_(* \(#,##0\);_(* "-"??_);_(@_)</c:formatCode>
                <c:ptCount val="44"/>
                <c:pt idx="0">
                  <c:v>2</c:v>
                </c:pt>
                <c:pt idx="1">
                  <c:v>3</c:v>
                </c:pt>
                <c:pt idx="2">
                  <c:v>9</c:v>
                </c:pt>
                <c:pt idx="3">
                  <c:v>12</c:v>
                </c:pt>
                <c:pt idx="4">
                  <c:v>12</c:v>
                </c:pt>
                <c:pt idx="5">
                  <c:v>12</c:v>
                </c:pt>
                <c:pt idx="6">
                  <c:v>14</c:v>
                </c:pt>
                <c:pt idx="7">
                  <c:v>15</c:v>
                </c:pt>
                <c:pt idx="8">
                  <c:v>18</c:v>
                </c:pt>
                <c:pt idx="9">
                  <c:v>20</c:v>
                </c:pt>
                <c:pt idx="10">
                  <c:v>21</c:v>
                </c:pt>
                <c:pt idx="11">
                  <c:v>21</c:v>
                </c:pt>
                <c:pt idx="12">
                  <c:v>21</c:v>
                </c:pt>
                <c:pt idx="13">
                  <c:v>20</c:v>
                </c:pt>
                <c:pt idx="14">
                  <c:v>23</c:v>
                </c:pt>
                <c:pt idx="15">
                  <c:v>24</c:v>
                </c:pt>
                <c:pt idx="16">
                  <c:v>24</c:v>
                </c:pt>
                <c:pt idx="17">
                  <c:v>25</c:v>
                </c:pt>
                <c:pt idx="18">
                  <c:v>29</c:v>
                </c:pt>
                <c:pt idx="19">
                  <c:v>28</c:v>
                </c:pt>
                <c:pt idx="20">
                  <c:v>31</c:v>
                </c:pt>
                <c:pt idx="21">
                  <c:v>32</c:v>
                </c:pt>
                <c:pt idx="22">
                  <c:v>31</c:v>
                </c:pt>
                <c:pt idx="23">
                  <c:v>33</c:v>
                </c:pt>
                <c:pt idx="24">
                  <c:v>35</c:v>
                </c:pt>
                <c:pt idx="25">
                  <c:v>37</c:v>
                </c:pt>
                <c:pt idx="26">
                  <c:v>44</c:v>
                </c:pt>
                <c:pt idx="27">
                  <c:v>40</c:v>
                </c:pt>
                <c:pt idx="28">
                  <c:v>40</c:v>
                </c:pt>
                <c:pt idx="29">
                  <c:v>43</c:v>
                </c:pt>
                <c:pt idx="30">
                  <c:v>44</c:v>
                </c:pt>
                <c:pt idx="31">
                  <c:v>44</c:v>
                </c:pt>
                <c:pt idx="32">
                  <c:v>45</c:v>
                </c:pt>
                <c:pt idx="33">
                  <c:v>45</c:v>
                </c:pt>
                <c:pt idx="34">
                  <c:v>46</c:v>
                </c:pt>
                <c:pt idx="35">
                  <c:v>46</c:v>
                </c:pt>
                <c:pt idx="36">
                  <c:v>48</c:v>
                </c:pt>
                <c:pt idx="37">
                  <c:v>54</c:v>
                </c:pt>
                <c:pt idx="38">
                  <c:v>47</c:v>
                </c:pt>
                <c:pt idx="39">
                  <c:v>49</c:v>
                </c:pt>
                <c:pt idx="40">
                  <c:v>52</c:v>
                </c:pt>
                <c:pt idx="41">
                  <c:v>48</c:v>
                </c:pt>
                <c:pt idx="42">
                  <c:v>49</c:v>
                </c:pt>
                <c:pt idx="43">
                  <c:v>49</c:v>
                </c:pt>
              </c:numCache>
            </c:numRef>
          </c:val>
        </c:ser>
        <c:ser>
          <c:idx val="3"/>
          <c:order val="2"/>
          <c:tx>
            <c:strRef>
              <c:f>'24 - CJ Youth'!$A$9</c:f>
              <c:strCache>
                <c:ptCount val="1"/>
                <c:pt idx="0">
                  <c:v>Rural Counties</c:v>
                </c:pt>
              </c:strCache>
            </c:strRef>
          </c:tx>
          <c:spPr>
            <a:solidFill>
              <a:schemeClr val="accent3"/>
            </a:solidFill>
            <a:ln w="12700">
              <a:noFill/>
              <a:prstDash val="solid"/>
            </a:ln>
            <a:scene3d>
              <a:camera prst="orthographicFront"/>
              <a:lightRig rig="threePt" dir="t"/>
            </a:scene3d>
            <a:sp3d/>
          </c:spPr>
          <c:invertIfNegative val="0"/>
          <c:dLbls>
            <c:dLbl>
              <c:idx val="3"/>
              <c:layout>
                <c:manualLayout>
                  <c:x val="8.093994559173116E-3"/>
                  <c:y val="2.2206858389939639E-2"/>
                </c:manualLayout>
              </c:layout>
              <c:dLblPos val="ctr"/>
              <c:showLegendKey val="0"/>
              <c:showVal val="1"/>
              <c:showCatName val="0"/>
              <c:showSerName val="0"/>
              <c:showPercent val="0"/>
              <c:showBubbleSize val="0"/>
              <c:extLst>
                <c:ext xmlns:c15="http://schemas.microsoft.com/office/drawing/2012/chart" uri="{CE6537A1-D6FC-4f65-9D91-7224C49458BB}"/>
              </c:extLst>
            </c:dLbl>
            <c:dLbl>
              <c:idx val="8"/>
              <c:layout>
                <c:manualLayout>
                  <c:x val="9.4401560579240407E-4"/>
                  <c:y val="-1.400628744628630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1627021958578413E-3"/>
                  <c:y val="-3.0365658410582866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3.9860488290981563E-3"/>
                  <c:y val="-1.1097854080533117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3.9860488290981563E-3"/>
                  <c:y val="-1.1097854080533117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
                  <c:y val="-7.3792226076139049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3"/>
              <c:layout>
                <c:manualLayout>
                  <c:x val="0"/>
                  <c:y val="-3.6896113038069524E-3"/>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1"/>
              <c:layout>
                <c:manualLayout>
                  <c:x val="7.300396833269802E-17"/>
                  <c:y val="0"/>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8"/>
              <c:layout>
                <c:manualLayout>
                  <c:x val="-9.9651220727453912E-3"/>
                  <c:y val="-2.033531902210878E-4"/>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numFmt formatCode="_(* #,##0_);_(* \(#,##0\);;_(@_)" sourceLinked="0"/>
            <c:spPr>
              <a:noFill/>
              <a:ln w="25400">
                <a:noFill/>
              </a:ln>
            </c:spPr>
            <c:txPr>
              <a:bodyPr rot="0" vert="horz"/>
              <a:lstStyle/>
              <a:p>
                <a:pPr algn="ctr">
                  <a:defRPr sz="800" b="1" i="0" u="none" strike="noStrike" baseline="0">
                    <a:solidFill>
                      <a:schemeClr val="tx1"/>
                    </a:solidFill>
                    <a:latin typeface="Arial"/>
                    <a:ea typeface="Arial"/>
                    <a:cs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multiLvlStrRef>
              <c:f>'24 - CJ Youth'!$L$4:$BC$5</c:f>
              <c:multiLvlStrCache>
                <c:ptCount val="44"/>
                <c:lvl>
                  <c:pt idx="0">
                    <c:v>May</c:v>
                  </c:pt>
                  <c:pt idx="1">
                    <c:v>Jun</c:v>
                  </c:pt>
                  <c:pt idx="2">
                    <c:v>July</c:v>
                  </c:pt>
                  <c:pt idx="3">
                    <c:v>Aug</c:v>
                  </c:pt>
                  <c:pt idx="4">
                    <c:v>Sep</c:v>
                  </c:pt>
                  <c:pt idx="5">
                    <c:v>Oct</c:v>
                  </c:pt>
                  <c:pt idx="6">
                    <c:v>Nov</c:v>
                  </c:pt>
                  <c:pt idx="7">
                    <c:v>Dec</c:v>
                  </c:pt>
                  <c:pt idx="8">
                    <c:v>Jan</c:v>
                  </c:pt>
                  <c:pt idx="9">
                    <c:v>Feb</c:v>
                  </c:pt>
                  <c:pt idx="10">
                    <c:v>Mar</c:v>
                  </c:pt>
                  <c:pt idx="11">
                    <c:v>Apr</c:v>
                  </c:pt>
                  <c:pt idx="12">
                    <c:v>May</c:v>
                  </c:pt>
                  <c:pt idx="13">
                    <c:v>Jun</c:v>
                  </c:pt>
                  <c:pt idx="14">
                    <c:v>July</c:v>
                  </c:pt>
                  <c:pt idx="15">
                    <c:v>Aug</c:v>
                  </c:pt>
                  <c:pt idx="16">
                    <c:v>Sep</c:v>
                  </c:pt>
                  <c:pt idx="17">
                    <c:v>Oct</c:v>
                  </c:pt>
                  <c:pt idx="18">
                    <c:v>Nov</c:v>
                  </c:pt>
                  <c:pt idx="19">
                    <c:v>Dec</c:v>
                  </c:pt>
                  <c:pt idx="20">
                    <c:v>Jan</c:v>
                  </c:pt>
                  <c:pt idx="21">
                    <c:v>Feb</c:v>
                  </c:pt>
                  <c:pt idx="22">
                    <c:v>Mar</c:v>
                  </c:pt>
                  <c:pt idx="23">
                    <c:v>Apr</c:v>
                  </c:pt>
                  <c:pt idx="24">
                    <c:v>May</c:v>
                  </c:pt>
                  <c:pt idx="25">
                    <c:v>Jun</c:v>
                  </c:pt>
                  <c:pt idx="26">
                    <c:v>July</c:v>
                  </c:pt>
                  <c:pt idx="27">
                    <c:v>Aug</c:v>
                  </c:pt>
                  <c:pt idx="28">
                    <c:v>Sep</c:v>
                  </c:pt>
                  <c:pt idx="29">
                    <c:v>Oct</c:v>
                  </c:pt>
                  <c:pt idx="30">
                    <c:v>Nov</c:v>
                  </c:pt>
                  <c:pt idx="31">
                    <c:v>Dec</c:v>
                  </c:pt>
                  <c:pt idx="32">
                    <c:v>Jan</c:v>
                  </c:pt>
                  <c:pt idx="33">
                    <c:v>Feb</c:v>
                  </c:pt>
                  <c:pt idx="34">
                    <c:v>Mar</c:v>
                  </c:pt>
                  <c:pt idx="35">
                    <c:v>Apr</c:v>
                  </c:pt>
                  <c:pt idx="36">
                    <c:v>May</c:v>
                  </c:pt>
                  <c:pt idx="37">
                    <c:v>Jun</c:v>
                  </c:pt>
                  <c:pt idx="38">
                    <c:v>July</c:v>
                  </c:pt>
                  <c:pt idx="39">
                    <c:v>Aug</c:v>
                  </c:pt>
                  <c:pt idx="40">
                    <c:v>Sep</c:v>
                  </c:pt>
                  <c:pt idx="41">
                    <c:v>Oct</c:v>
                  </c:pt>
                  <c:pt idx="42">
                    <c:v>Nov</c:v>
                  </c:pt>
                  <c:pt idx="43">
                    <c:v>Dec</c:v>
                  </c:pt>
                </c:lvl>
                <c:lvl>
                  <c:pt idx="0">
                    <c:v>SFY2011  </c:v>
                  </c:pt>
                  <c:pt idx="2">
                    <c:v>SFY2012   </c:v>
                  </c:pt>
                  <c:pt idx="14">
                    <c:v>SFY2013</c:v>
                  </c:pt>
                  <c:pt idx="26">
                    <c:v>SFY2014</c:v>
                  </c:pt>
                  <c:pt idx="38">
                    <c:v>SFY2015</c:v>
                  </c:pt>
                </c:lvl>
              </c:multiLvlStrCache>
            </c:multiLvlStrRef>
          </c:cat>
          <c:val>
            <c:numRef>
              <c:f>'24 - CJ Youth'!$L$9:$BC$9</c:f>
              <c:numCache>
                <c:formatCode>_(* #,##0_);_(* \(#,##0\);_(* "-"??_);_(@_)</c:formatCode>
                <c:ptCount val="44"/>
                <c:pt idx="0">
                  <c:v>0</c:v>
                </c:pt>
                <c:pt idx="1">
                  <c:v>0</c:v>
                </c:pt>
                <c:pt idx="2">
                  <c:v>0</c:v>
                </c:pt>
                <c:pt idx="3">
                  <c:v>0</c:v>
                </c:pt>
                <c:pt idx="4">
                  <c:v>0</c:v>
                </c:pt>
                <c:pt idx="5">
                  <c:v>0</c:v>
                </c:pt>
                <c:pt idx="6">
                  <c:v>0</c:v>
                </c:pt>
                <c:pt idx="7">
                  <c:v>0</c:v>
                </c:pt>
                <c:pt idx="8">
                  <c:v>1</c:v>
                </c:pt>
                <c:pt idx="9">
                  <c:v>2</c:v>
                </c:pt>
                <c:pt idx="10">
                  <c:v>4</c:v>
                </c:pt>
                <c:pt idx="11">
                  <c:v>6</c:v>
                </c:pt>
                <c:pt idx="12">
                  <c:v>10</c:v>
                </c:pt>
                <c:pt idx="13">
                  <c:v>15</c:v>
                </c:pt>
                <c:pt idx="14">
                  <c:v>18</c:v>
                </c:pt>
                <c:pt idx="15">
                  <c:v>21</c:v>
                </c:pt>
                <c:pt idx="16">
                  <c:v>23</c:v>
                </c:pt>
                <c:pt idx="17">
                  <c:v>23</c:v>
                </c:pt>
                <c:pt idx="18">
                  <c:v>22</c:v>
                </c:pt>
                <c:pt idx="19">
                  <c:v>26</c:v>
                </c:pt>
                <c:pt idx="20">
                  <c:v>28</c:v>
                </c:pt>
                <c:pt idx="21">
                  <c:v>30</c:v>
                </c:pt>
                <c:pt idx="22">
                  <c:v>29</c:v>
                </c:pt>
                <c:pt idx="23">
                  <c:v>29</c:v>
                </c:pt>
                <c:pt idx="24">
                  <c:v>29</c:v>
                </c:pt>
                <c:pt idx="25">
                  <c:v>31</c:v>
                </c:pt>
                <c:pt idx="26">
                  <c:v>37</c:v>
                </c:pt>
                <c:pt idx="27">
                  <c:v>42</c:v>
                </c:pt>
                <c:pt idx="28">
                  <c:v>44</c:v>
                </c:pt>
                <c:pt idx="29">
                  <c:v>46</c:v>
                </c:pt>
                <c:pt idx="30">
                  <c:v>46</c:v>
                </c:pt>
                <c:pt idx="31">
                  <c:v>48</c:v>
                </c:pt>
                <c:pt idx="32">
                  <c:v>48</c:v>
                </c:pt>
                <c:pt idx="33">
                  <c:v>49</c:v>
                </c:pt>
                <c:pt idx="34">
                  <c:v>45</c:v>
                </c:pt>
                <c:pt idx="35">
                  <c:v>45</c:v>
                </c:pt>
                <c:pt idx="36">
                  <c:v>46</c:v>
                </c:pt>
                <c:pt idx="37">
                  <c:v>44</c:v>
                </c:pt>
                <c:pt idx="38">
                  <c:v>46</c:v>
                </c:pt>
                <c:pt idx="39">
                  <c:v>48</c:v>
                </c:pt>
                <c:pt idx="40">
                  <c:v>48</c:v>
                </c:pt>
                <c:pt idx="41">
                  <c:v>46</c:v>
                </c:pt>
                <c:pt idx="42">
                  <c:v>47</c:v>
                </c:pt>
                <c:pt idx="43">
                  <c:v>45</c:v>
                </c:pt>
              </c:numCache>
            </c:numRef>
          </c:val>
        </c:ser>
        <c:dLbls>
          <c:showLegendKey val="0"/>
          <c:showVal val="1"/>
          <c:showCatName val="0"/>
          <c:showSerName val="0"/>
          <c:showPercent val="0"/>
          <c:showBubbleSize val="0"/>
        </c:dLbls>
        <c:gapWidth val="15"/>
        <c:overlap val="100"/>
        <c:axId val="107332736"/>
        <c:axId val="107334272"/>
      </c:barChart>
      <c:catAx>
        <c:axId val="107332736"/>
        <c:scaling>
          <c:orientation val="maxMin"/>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750" b="0" i="0" u="none" strike="noStrike" baseline="0">
                <a:solidFill>
                  <a:srgbClr val="000000"/>
                </a:solidFill>
                <a:latin typeface="Arial"/>
                <a:ea typeface="Arial"/>
                <a:cs typeface="Arial"/>
              </a:defRPr>
            </a:pPr>
            <a:endParaRPr lang="en-US"/>
          </a:p>
        </c:txPr>
        <c:crossAx val="107334272"/>
        <c:crosses val="autoZero"/>
        <c:auto val="1"/>
        <c:lblAlgn val="ctr"/>
        <c:lblOffset val="100"/>
        <c:noMultiLvlLbl val="0"/>
      </c:catAx>
      <c:valAx>
        <c:axId val="107334272"/>
        <c:scaling>
          <c:orientation val="minMax"/>
          <c:max val="400"/>
        </c:scaling>
        <c:delete val="0"/>
        <c:axPos val="t"/>
        <c:majorGridlines>
          <c:spPr>
            <a:ln w="3175">
              <a:solidFill>
                <a:srgbClr val="C0C0C0"/>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900" b="0" i="0" u="none" strike="noStrike" baseline="0">
                <a:solidFill>
                  <a:srgbClr val="000000"/>
                </a:solidFill>
                <a:latin typeface="Arial"/>
                <a:ea typeface="Arial"/>
                <a:cs typeface="Arial"/>
              </a:defRPr>
            </a:pPr>
            <a:endParaRPr lang="en-US"/>
          </a:p>
        </c:txPr>
        <c:crossAx val="107332736"/>
        <c:crosses val="autoZero"/>
        <c:crossBetween val="between"/>
        <c:majorUnit val="50"/>
      </c:valAx>
      <c:spPr>
        <a:noFill/>
        <a:ln w="25400">
          <a:noFill/>
        </a:ln>
      </c:spPr>
    </c:plotArea>
    <c:legend>
      <c:legendPos val="b"/>
      <c:layout>
        <c:manualLayout>
          <c:xMode val="edge"/>
          <c:yMode val="edge"/>
          <c:x val="0.21560776447659491"/>
          <c:y val="1.9884208860579771E-4"/>
          <c:w val="0.5440499982345256"/>
          <c:h val="2.5748532263057566E-2"/>
        </c:manualLayout>
      </c:layout>
      <c:overlay val="0"/>
      <c:spPr>
        <a:noFill/>
        <a:ln w="25400">
          <a:noFill/>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800" b="0" dirty="0" smtClean="0"/>
              <a:t> Clark</a:t>
            </a:r>
            <a:r>
              <a:rPr lang="en-US" sz="800" b="0" baseline="0" dirty="0" smtClean="0"/>
              <a:t> County </a:t>
            </a:r>
            <a:r>
              <a:rPr lang="en-US" sz="800" b="0" baseline="0" dirty="0" err="1" smtClean="0"/>
              <a:t>Gov</a:t>
            </a:r>
            <a:r>
              <a:rPr lang="en-US" sz="800" b="0" baseline="0" dirty="0" smtClean="0"/>
              <a:t> Rec</a:t>
            </a:r>
          </a:p>
          <a:p>
            <a:pPr>
              <a:defRPr sz="1100"/>
            </a:pPr>
            <a:r>
              <a:rPr lang="en-US" sz="800" b="0" baseline="0" dirty="0" smtClean="0"/>
              <a:t>2016-2017</a:t>
            </a:r>
            <a:endParaRPr lang="en-US" sz="800" b="0" dirty="0"/>
          </a:p>
        </c:rich>
      </c:tx>
      <c:layout>
        <c:manualLayout>
          <c:xMode val="edge"/>
          <c:yMode val="edge"/>
          <c:x val="0.35194419088542223"/>
          <c:y val="0"/>
        </c:manualLayout>
      </c:layout>
      <c:overlay val="0"/>
    </c:title>
    <c:autoTitleDeleted val="0"/>
    <c:plotArea>
      <c:layout>
        <c:manualLayout>
          <c:layoutTarget val="inner"/>
          <c:xMode val="edge"/>
          <c:yMode val="edge"/>
          <c:x val="0.17641655087231742"/>
          <c:y val="0.24457090590948857"/>
          <c:w val="0.47615073851062734"/>
          <c:h val="0.69987353853495582"/>
        </c:manualLayout>
      </c:layout>
      <c:barChart>
        <c:barDir val="col"/>
        <c:grouping val="clustered"/>
        <c:varyColors val="0"/>
        <c:ser>
          <c:idx val="0"/>
          <c:order val="0"/>
          <c:tx>
            <c:strRef>
              <c:f>Sheet1!$A$4</c:f>
              <c:strCache>
                <c:ptCount val="1"/>
                <c:pt idx="0">
                  <c:v>Block Grant</c:v>
                </c:pt>
              </c:strCache>
            </c:strRef>
          </c:tx>
          <c:invertIfNegative val="0"/>
          <c:dLbls>
            <c:dLbl>
              <c:idx val="0"/>
              <c:layout>
                <c:manualLayout>
                  <c:x val="-6.5359477124183009E-3"/>
                  <c:y val="-1.5151515151515152E-2"/>
                </c:manualLayout>
              </c:layout>
              <c:tx>
                <c:rich>
                  <a:bodyPr/>
                  <a:lstStyle/>
                  <a:p>
                    <a:r>
                      <a:rPr lang="en-US" sz="800" dirty="0" smtClean="0"/>
                      <a:t>$45,229,566</a:t>
                    </a:r>
                    <a:endParaRPr lang="en-US" dirty="0"/>
                  </a:p>
                </c:rich>
              </c:tx>
              <c:dLblPos val="outEnd"/>
              <c:showLegendKey val="0"/>
              <c:showVal val="1"/>
              <c:showCatName val="0"/>
              <c:showSerName val="0"/>
              <c:showPercent val="0"/>
              <c:showBubbleSize val="0"/>
            </c:dLbl>
            <c:txPr>
              <a:bodyPr/>
              <a:lstStyle/>
              <a:p>
                <a:pPr>
                  <a:defRPr sz="800"/>
                </a:pPr>
                <a:endParaRPr lang="en-US"/>
              </a:p>
            </c:txPr>
            <c:dLblPos val="outEnd"/>
            <c:showLegendKey val="0"/>
            <c:showVal val="1"/>
            <c:showCatName val="0"/>
            <c:showSerName val="0"/>
            <c:showPercent val="0"/>
            <c:showBubbleSize val="0"/>
            <c:showLeaderLines val="0"/>
          </c:dLbls>
          <c:val>
            <c:numRef>
              <c:f>Sheet1!$A$5</c:f>
              <c:numCache>
                <c:formatCode>#,##0</c:formatCode>
                <c:ptCount val="1"/>
                <c:pt idx="0">
                  <c:v>42750000</c:v>
                </c:pt>
              </c:numCache>
            </c:numRef>
          </c:val>
        </c:ser>
        <c:ser>
          <c:idx val="1"/>
          <c:order val="1"/>
          <c:tx>
            <c:strRef>
              <c:f>Sheet1!$B$4</c:f>
              <c:strCache>
                <c:ptCount val="1"/>
                <c:pt idx="0">
                  <c:v>Maximum Incentive Amount</c:v>
                </c:pt>
              </c:strCache>
            </c:strRef>
          </c:tx>
          <c:invertIfNegative val="0"/>
          <c:dLbls>
            <c:dLbl>
              <c:idx val="0"/>
              <c:layout/>
              <c:tx>
                <c:rich>
                  <a:bodyPr/>
                  <a:lstStyle/>
                  <a:p>
                    <a:r>
                      <a:rPr lang="en-US" sz="800"/>
                      <a:t>$5,250,000</a:t>
                    </a:r>
                    <a:endParaRPr lang="en-US"/>
                  </a:p>
                </c:rich>
              </c:tx>
              <c:dLblPos val="outEnd"/>
              <c:showLegendKey val="0"/>
              <c:showVal val="1"/>
              <c:showCatName val="0"/>
              <c:showSerName val="0"/>
              <c:showPercent val="0"/>
              <c:showBubbleSize val="0"/>
            </c:dLbl>
            <c:txPr>
              <a:bodyPr/>
              <a:lstStyle/>
              <a:p>
                <a:pPr>
                  <a:defRPr sz="800"/>
                </a:pPr>
                <a:endParaRPr lang="en-US"/>
              </a:p>
            </c:txPr>
            <c:dLblPos val="outEnd"/>
            <c:showLegendKey val="0"/>
            <c:showVal val="1"/>
            <c:showCatName val="0"/>
            <c:showSerName val="0"/>
            <c:showPercent val="0"/>
            <c:showBubbleSize val="0"/>
            <c:showLeaderLines val="0"/>
          </c:dLbls>
          <c:val>
            <c:numRef>
              <c:f>Sheet1!$B$5</c:f>
              <c:numCache>
                <c:formatCode>#,##0</c:formatCode>
                <c:ptCount val="1"/>
                <c:pt idx="0">
                  <c:v>5250000</c:v>
                </c:pt>
              </c:numCache>
            </c:numRef>
          </c:val>
        </c:ser>
        <c:dLbls>
          <c:dLblPos val="outEnd"/>
          <c:showLegendKey val="0"/>
          <c:showVal val="1"/>
          <c:showCatName val="0"/>
          <c:showSerName val="0"/>
          <c:showPercent val="0"/>
          <c:showBubbleSize val="0"/>
        </c:dLbls>
        <c:gapWidth val="150"/>
        <c:axId val="43556224"/>
        <c:axId val="43570304"/>
      </c:barChart>
      <c:catAx>
        <c:axId val="43556224"/>
        <c:scaling>
          <c:orientation val="minMax"/>
        </c:scaling>
        <c:delete val="1"/>
        <c:axPos val="b"/>
        <c:majorTickMark val="out"/>
        <c:minorTickMark val="none"/>
        <c:tickLblPos val="nextTo"/>
        <c:crossAx val="43570304"/>
        <c:crosses val="autoZero"/>
        <c:auto val="1"/>
        <c:lblAlgn val="ctr"/>
        <c:lblOffset val="100"/>
        <c:noMultiLvlLbl val="0"/>
      </c:catAx>
      <c:valAx>
        <c:axId val="43570304"/>
        <c:scaling>
          <c:orientation val="minMax"/>
        </c:scaling>
        <c:delete val="0"/>
        <c:axPos val="l"/>
        <c:majorGridlines/>
        <c:numFmt formatCode="#,##0" sourceLinked="1"/>
        <c:majorTickMark val="out"/>
        <c:minorTickMark val="none"/>
        <c:tickLblPos val="nextTo"/>
        <c:txPr>
          <a:bodyPr/>
          <a:lstStyle/>
          <a:p>
            <a:pPr>
              <a:defRPr sz="800"/>
            </a:pPr>
            <a:endParaRPr lang="en-US"/>
          </a:p>
        </c:txPr>
        <c:crossAx val="43556224"/>
        <c:crosses val="autoZero"/>
        <c:crossBetween val="between"/>
      </c:valAx>
    </c:plotArea>
    <c:legend>
      <c:legendPos val="r"/>
      <c:layout/>
      <c:overlay val="0"/>
      <c:txPr>
        <a:bodyPr/>
        <a:lstStyle/>
        <a:p>
          <a:pPr>
            <a:defRPr sz="8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12546869141357"/>
          <c:y val="6.4516129032258063E-2"/>
          <c:w val="0.50107517810273716"/>
          <c:h val="0.82550207433748191"/>
        </c:manualLayout>
      </c:layout>
      <c:barChart>
        <c:barDir val="col"/>
        <c:grouping val="clustered"/>
        <c:varyColors val="0"/>
        <c:ser>
          <c:idx val="0"/>
          <c:order val="0"/>
          <c:tx>
            <c:strRef>
              <c:f>'[Chart in Microsoft PowerPoint]reports graphs'!$A$45</c:f>
              <c:strCache>
                <c:ptCount val="1"/>
                <c:pt idx="0">
                  <c:v>Reports of Alleged Abuse/Neglect</c:v>
                </c:pt>
              </c:strCache>
            </c:strRef>
          </c:tx>
          <c:invertIfNegative val="0"/>
          <c:cat>
            <c:strRef>
              <c:f>'[Chart in Microsoft PowerPoint]reports graphs'!$B$44:$C$44</c:f>
              <c:strCache>
                <c:ptCount val="2"/>
                <c:pt idx="0">
                  <c:v>Washoe County SF2013</c:v>
                </c:pt>
                <c:pt idx="1">
                  <c:v>Washoe County SF2014</c:v>
                </c:pt>
              </c:strCache>
            </c:strRef>
          </c:cat>
          <c:val>
            <c:numRef>
              <c:f>'[Chart in Microsoft PowerPoint]reports graphs'!$B$45:$C$45</c:f>
              <c:numCache>
                <c:formatCode>_(* #,##0_);_(* \(#,##0\);_(* "-"??_);_(@_)</c:formatCode>
                <c:ptCount val="2"/>
                <c:pt idx="0">
                  <c:v>5804</c:v>
                </c:pt>
                <c:pt idx="1">
                  <c:v>5668</c:v>
                </c:pt>
              </c:numCache>
            </c:numRef>
          </c:val>
        </c:ser>
        <c:ser>
          <c:idx val="1"/>
          <c:order val="1"/>
          <c:tx>
            <c:strRef>
              <c:f>'[Chart in Microsoft PowerPoint]reports graphs'!$A$46</c:f>
              <c:strCache>
                <c:ptCount val="1"/>
                <c:pt idx="0">
                  <c:v>Information Only</c:v>
                </c:pt>
              </c:strCache>
            </c:strRef>
          </c:tx>
          <c:invertIfNegative val="0"/>
          <c:cat>
            <c:strRef>
              <c:f>'[Chart in Microsoft PowerPoint]reports graphs'!$B$44:$C$44</c:f>
              <c:strCache>
                <c:ptCount val="2"/>
                <c:pt idx="0">
                  <c:v>Washoe County SF2013</c:v>
                </c:pt>
                <c:pt idx="1">
                  <c:v>Washoe County SF2014</c:v>
                </c:pt>
              </c:strCache>
            </c:strRef>
          </c:cat>
          <c:val>
            <c:numRef>
              <c:f>'[Chart in Microsoft PowerPoint]reports graphs'!$B$46:$C$46</c:f>
              <c:numCache>
                <c:formatCode>_(* #,##0_);_(* \(#,##0\);_(* "-"??_);_(@_)</c:formatCode>
                <c:ptCount val="2"/>
                <c:pt idx="0">
                  <c:v>3349</c:v>
                </c:pt>
                <c:pt idx="1">
                  <c:v>3198</c:v>
                </c:pt>
              </c:numCache>
            </c:numRef>
          </c:val>
        </c:ser>
        <c:ser>
          <c:idx val="2"/>
          <c:order val="2"/>
          <c:tx>
            <c:strRef>
              <c:f>'[Chart in Microsoft PowerPoint]reports graphs'!$A$47</c:f>
              <c:strCache>
                <c:ptCount val="1"/>
                <c:pt idx="0">
                  <c:v>Assigned for Investigation</c:v>
                </c:pt>
              </c:strCache>
            </c:strRef>
          </c:tx>
          <c:invertIfNegative val="0"/>
          <c:cat>
            <c:strRef>
              <c:f>'[Chart in Microsoft PowerPoint]reports graphs'!$B$44:$C$44</c:f>
              <c:strCache>
                <c:ptCount val="2"/>
                <c:pt idx="0">
                  <c:v>Washoe County SF2013</c:v>
                </c:pt>
                <c:pt idx="1">
                  <c:v>Washoe County SF2014</c:v>
                </c:pt>
              </c:strCache>
            </c:strRef>
          </c:cat>
          <c:val>
            <c:numRef>
              <c:f>'[Chart in Microsoft PowerPoint]reports graphs'!$B$47:$C$47</c:f>
              <c:numCache>
                <c:formatCode>_(* #,##0_);_(* \(#,##0\);_(* "-"??_);_(@_)</c:formatCode>
                <c:ptCount val="2"/>
                <c:pt idx="0">
                  <c:v>2188</c:v>
                </c:pt>
                <c:pt idx="1">
                  <c:v>2192</c:v>
                </c:pt>
              </c:numCache>
            </c:numRef>
          </c:val>
        </c:ser>
        <c:ser>
          <c:idx val="3"/>
          <c:order val="3"/>
          <c:tx>
            <c:strRef>
              <c:f>'[Chart in Microsoft PowerPoint]reports graphs'!$A$48</c:f>
              <c:strCache>
                <c:ptCount val="1"/>
                <c:pt idx="0">
                  <c:v>Referred to DR</c:v>
                </c:pt>
              </c:strCache>
            </c:strRef>
          </c:tx>
          <c:invertIfNegative val="0"/>
          <c:cat>
            <c:strRef>
              <c:f>'[Chart in Microsoft PowerPoint]reports graphs'!$B$44:$C$44</c:f>
              <c:strCache>
                <c:ptCount val="2"/>
                <c:pt idx="0">
                  <c:v>Washoe County SF2013</c:v>
                </c:pt>
                <c:pt idx="1">
                  <c:v>Washoe County SF2014</c:v>
                </c:pt>
              </c:strCache>
            </c:strRef>
          </c:cat>
          <c:val>
            <c:numRef>
              <c:f>'[Chart in Microsoft PowerPoint]reports graphs'!$B$48:$C$48</c:f>
              <c:numCache>
                <c:formatCode>_(* #,##0_);_(* \(#,##0\);_(* "-"??_);_(@_)</c:formatCode>
                <c:ptCount val="2"/>
                <c:pt idx="0">
                  <c:v>267</c:v>
                </c:pt>
                <c:pt idx="1">
                  <c:v>278</c:v>
                </c:pt>
              </c:numCache>
            </c:numRef>
          </c:val>
        </c:ser>
        <c:dLbls>
          <c:dLblPos val="outEnd"/>
          <c:showLegendKey val="0"/>
          <c:showVal val="1"/>
          <c:showCatName val="0"/>
          <c:showSerName val="0"/>
          <c:showPercent val="0"/>
          <c:showBubbleSize val="0"/>
        </c:dLbls>
        <c:gapWidth val="150"/>
        <c:axId val="44466176"/>
        <c:axId val="44467712"/>
      </c:barChart>
      <c:catAx>
        <c:axId val="44466176"/>
        <c:scaling>
          <c:orientation val="minMax"/>
        </c:scaling>
        <c:delete val="0"/>
        <c:axPos val="b"/>
        <c:majorTickMark val="out"/>
        <c:minorTickMark val="none"/>
        <c:tickLblPos val="nextTo"/>
        <c:txPr>
          <a:bodyPr/>
          <a:lstStyle/>
          <a:p>
            <a:pPr>
              <a:defRPr sz="800"/>
            </a:pPr>
            <a:endParaRPr lang="en-US"/>
          </a:p>
        </c:txPr>
        <c:crossAx val="44467712"/>
        <c:crosses val="autoZero"/>
        <c:auto val="1"/>
        <c:lblAlgn val="ctr"/>
        <c:lblOffset val="100"/>
        <c:noMultiLvlLbl val="0"/>
      </c:catAx>
      <c:valAx>
        <c:axId val="44467712"/>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466176"/>
        <c:crosses val="autoZero"/>
        <c:crossBetween val="between"/>
      </c:valAx>
    </c:plotArea>
    <c:legend>
      <c:legendPos val="r"/>
      <c:layout>
        <c:manualLayout>
          <c:xMode val="edge"/>
          <c:yMode val="edge"/>
          <c:x val="0.67693874203224602"/>
          <c:y val="0.24238083142832953"/>
          <c:w val="0.32306125796775403"/>
          <c:h val="0.515238337143341"/>
        </c:manualLayout>
      </c:layout>
      <c:overlay val="0"/>
      <c:txPr>
        <a:bodyPr/>
        <a:lstStyle/>
        <a:p>
          <a:pPr>
            <a:defRPr sz="80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025043744531932"/>
          <c:y val="0.16666666666666666"/>
          <c:w val="0.48433683289588803"/>
          <c:h val="0.73862678623505384"/>
        </c:manualLayout>
      </c:layout>
      <c:barChart>
        <c:barDir val="col"/>
        <c:grouping val="clustered"/>
        <c:varyColors val="0"/>
        <c:ser>
          <c:idx val="0"/>
          <c:order val="0"/>
          <c:tx>
            <c:strRef>
              <c:f>'[Chart in Microsoft PowerPoint]reports graphs'!$A$52</c:f>
              <c:strCache>
                <c:ptCount val="1"/>
                <c:pt idx="0">
                  <c:v>Reports of Alleged Abuse/Neglect</c:v>
                </c:pt>
              </c:strCache>
            </c:strRef>
          </c:tx>
          <c:invertIfNegative val="0"/>
          <c:cat>
            <c:strRef>
              <c:f>'[Chart in Microsoft PowerPoint]reports graphs'!$B$51:$C$51</c:f>
              <c:strCache>
                <c:ptCount val="2"/>
                <c:pt idx="0">
                  <c:v>DCFS Rural SFY2013</c:v>
                </c:pt>
                <c:pt idx="1">
                  <c:v>DCFS Rural SFY2014</c:v>
                </c:pt>
              </c:strCache>
            </c:strRef>
          </c:cat>
          <c:val>
            <c:numRef>
              <c:f>'[Chart in Microsoft PowerPoint]reports graphs'!$B$52:$C$52</c:f>
              <c:numCache>
                <c:formatCode>_(* #,##0_);_(* \(#,##0\);_(* "-"??_);_(@_)</c:formatCode>
                <c:ptCount val="2"/>
                <c:pt idx="0">
                  <c:v>3484</c:v>
                </c:pt>
                <c:pt idx="1">
                  <c:v>3584</c:v>
                </c:pt>
              </c:numCache>
            </c:numRef>
          </c:val>
        </c:ser>
        <c:ser>
          <c:idx val="1"/>
          <c:order val="1"/>
          <c:tx>
            <c:strRef>
              <c:f>'[Chart in Microsoft PowerPoint]reports graphs'!$A$53</c:f>
              <c:strCache>
                <c:ptCount val="1"/>
                <c:pt idx="0">
                  <c:v>Information Only</c:v>
                </c:pt>
              </c:strCache>
            </c:strRef>
          </c:tx>
          <c:invertIfNegative val="0"/>
          <c:cat>
            <c:strRef>
              <c:f>'[Chart in Microsoft PowerPoint]reports graphs'!$B$51:$C$51</c:f>
              <c:strCache>
                <c:ptCount val="2"/>
                <c:pt idx="0">
                  <c:v>DCFS Rural SFY2013</c:v>
                </c:pt>
                <c:pt idx="1">
                  <c:v>DCFS Rural SFY2014</c:v>
                </c:pt>
              </c:strCache>
            </c:strRef>
          </c:cat>
          <c:val>
            <c:numRef>
              <c:f>'[Chart in Microsoft PowerPoint]reports graphs'!$B$53:$C$53</c:f>
              <c:numCache>
                <c:formatCode>_(* #,##0_);_(* \(#,##0\);_(* "-"??_);_(@_)</c:formatCode>
                <c:ptCount val="2"/>
                <c:pt idx="0">
                  <c:v>1723</c:v>
                </c:pt>
                <c:pt idx="1">
                  <c:v>1941</c:v>
                </c:pt>
              </c:numCache>
            </c:numRef>
          </c:val>
        </c:ser>
        <c:ser>
          <c:idx val="2"/>
          <c:order val="2"/>
          <c:tx>
            <c:strRef>
              <c:f>'[Chart in Microsoft PowerPoint]reports graphs'!$A$54</c:f>
              <c:strCache>
                <c:ptCount val="1"/>
                <c:pt idx="0">
                  <c:v>Assigned for Investigation</c:v>
                </c:pt>
              </c:strCache>
            </c:strRef>
          </c:tx>
          <c:invertIfNegative val="0"/>
          <c:cat>
            <c:strRef>
              <c:f>'[Chart in Microsoft PowerPoint]reports graphs'!$B$51:$C$51</c:f>
              <c:strCache>
                <c:ptCount val="2"/>
                <c:pt idx="0">
                  <c:v>DCFS Rural SFY2013</c:v>
                </c:pt>
                <c:pt idx="1">
                  <c:v>DCFS Rural SFY2014</c:v>
                </c:pt>
              </c:strCache>
            </c:strRef>
          </c:cat>
          <c:val>
            <c:numRef>
              <c:f>'[Chart in Microsoft PowerPoint]reports graphs'!$B$54:$C$54</c:f>
              <c:numCache>
                <c:formatCode>_(* #,##0_);_(* \(#,##0\);_(* "-"??_);_(@_)</c:formatCode>
                <c:ptCount val="2"/>
                <c:pt idx="0">
                  <c:v>1320</c:v>
                </c:pt>
                <c:pt idx="1">
                  <c:v>1149</c:v>
                </c:pt>
              </c:numCache>
            </c:numRef>
          </c:val>
        </c:ser>
        <c:ser>
          <c:idx val="3"/>
          <c:order val="3"/>
          <c:tx>
            <c:strRef>
              <c:f>'[Chart in Microsoft PowerPoint]reports graphs'!$A$55</c:f>
              <c:strCache>
                <c:ptCount val="1"/>
                <c:pt idx="0">
                  <c:v>Referred to DR</c:v>
                </c:pt>
              </c:strCache>
            </c:strRef>
          </c:tx>
          <c:invertIfNegative val="0"/>
          <c:cat>
            <c:strRef>
              <c:f>'[Chart in Microsoft PowerPoint]reports graphs'!$B$51:$C$51</c:f>
              <c:strCache>
                <c:ptCount val="2"/>
                <c:pt idx="0">
                  <c:v>DCFS Rural SFY2013</c:v>
                </c:pt>
                <c:pt idx="1">
                  <c:v>DCFS Rural SFY2014</c:v>
                </c:pt>
              </c:strCache>
            </c:strRef>
          </c:cat>
          <c:val>
            <c:numRef>
              <c:f>'[Chart in Microsoft PowerPoint]reports graphs'!$B$55:$C$55</c:f>
              <c:numCache>
                <c:formatCode>_(* #,##0_);_(* \(#,##0\);_(* "-"??_);_(@_)</c:formatCode>
                <c:ptCount val="2"/>
                <c:pt idx="0">
                  <c:v>441</c:v>
                </c:pt>
                <c:pt idx="1">
                  <c:v>494</c:v>
                </c:pt>
              </c:numCache>
            </c:numRef>
          </c:val>
        </c:ser>
        <c:dLbls>
          <c:dLblPos val="outEnd"/>
          <c:showLegendKey val="0"/>
          <c:showVal val="1"/>
          <c:showCatName val="0"/>
          <c:showSerName val="0"/>
          <c:showPercent val="0"/>
          <c:showBubbleSize val="0"/>
        </c:dLbls>
        <c:gapWidth val="150"/>
        <c:axId val="44119552"/>
        <c:axId val="44121088"/>
      </c:barChart>
      <c:catAx>
        <c:axId val="44119552"/>
        <c:scaling>
          <c:orientation val="minMax"/>
        </c:scaling>
        <c:delete val="0"/>
        <c:axPos val="b"/>
        <c:majorTickMark val="out"/>
        <c:minorTickMark val="none"/>
        <c:tickLblPos val="nextTo"/>
        <c:txPr>
          <a:bodyPr/>
          <a:lstStyle/>
          <a:p>
            <a:pPr>
              <a:defRPr sz="800"/>
            </a:pPr>
            <a:endParaRPr lang="en-US"/>
          </a:p>
        </c:txPr>
        <c:crossAx val="44121088"/>
        <c:crosses val="autoZero"/>
        <c:auto val="1"/>
        <c:lblAlgn val="ctr"/>
        <c:lblOffset val="100"/>
        <c:noMultiLvlLbl val="0"/>
      </c:catAx>
      <c:valAx>
        <c:axId val="44121088"/>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119552"/>
        <c:crosses val="autoZero"/>
        <c:crossBetween val="between"/>
      </c:valAx>
    </c:plotArea>
    <c:legend>
      <c:legendPos val="r"/>
      <c:layout/>
      <c:overlay val="0"/>
      <c:txPr>
        <a:bodyPr/>
        <a:lstStyle/>
        <a:p>
          <a:pPr>
            <a:defRPr sz="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02016853156513"/>
          <c:y val="6.7901234567901231E-2"/>
          <c:w val="0.50898052217157064"/>
          <c:h val="0.79581265083385411"/>
        </c:manualLayout>
      </c:layout>
      <c:barChart>
        <c:barDir val="col"/>
        <c:grouping val="clustered"/>
        <c:varyColors val="0"/>
        <c:ser>
          <c:idx val="0"/>
          <c:order val="0"/>
          <c:tx>
            <c:strRef>
              <c:f>'[Chart in Microsoft PowerPoint]reports graphs'!$A$38</c:f>
              <c:strCache>
                <c:ptCount val="1"/>
                <c:pt idx="0">
                  <c:v>Reports of Alleged Abuse/Neglect</c:v>
                </c:pt>
              </c:strCache>
            </c:strRef>
          </c:tx>
          <c:invertIfNegative val="0"/>
          <c:cat>
            <c:strRef>
              <c:f>'[Chart in Microsoft PowerPoint]reports graphs'!$B$37:$C$37</c:f>
              <c:strCache>
                <c:ptCount val="2"/>
                <c:pt idx="0">
                  <c:v>Clark County SFY2013</c:v>
                </c:pt>
                <c:pt idx="1">
                  <c:v>Clark County SFY2014</c:v>
                </c:pt>
              </c:strCache>
            </c:strRef>
          </c:cat>
          <c:val>
            <c:numRef>
              <c:f>'[Chart in Microsoft PowerPoint]reports graphs'!$B$38:$C$38</c:f>
              <c:numCache>
                <c:formatCode>_(* #,##0_);_(* \(#,##0\);_(* "-"??_);_(@_)</c:formatCode>
                <c:ptCount val="2"/>
                <c:pt idx="0">
                  <c:v>14294</c:v>
                </c:pt>
                <c:pt idx="1">
                  <c:v>19058</c:v>
                </c:pt>
              </c:numCache>
            </c:numRef>
          </c:val>
        </c:ser>
        <c:ser>
          <c:idx val="1"/>
          <c:order val="1"/>
          <c:tx>
            <c:strRef>
              <c:f>'[Chart in Microsoft PowerPoint]reports graphs'!$A$39</c:f>
              <c:strCache>
                <c:ptCount val="1"/>
                <c:pt idx="0">
                  <c:v>Information Only</c:v>
                </c:pt>
              </c:strCache>
            </c:strRef>
          </c:tx>
          <c:invertIfNegative val="0"/>
          <c:cat>
            <c:strRef>
              <c:f>'[Chart in Microsoft PowerPoint]reports graphs'!$B$37:$C$37</c:f>
              <c:strCache>
                <c:ptCount val="2"/>
                <c:pt idx="0">
                  <c:v>Clark County SFY2013</c:v>
                </c:pt>
                <c:pt idx="1">
                  <c:v>Clark County SFY2014</c:v>
                </c:pt>
              </c:strCache>
            </c:strRef>
          </c:cat>
          <c:val>
            <c:numRef>
              <c:f>'[Chart in Microsoft PowerPoint]reports graphs'!$B$39:$C$39</c:f>
              <c:numCache>
                <c:formatCode>_(* #,##0_);_(* \(#,##0\);_(* "-"??_);_(@_)</c:formatCode>
                <c:ptCount val="2"/>
                <c:pt idx="0">
                  <c:v>5000</c:v>
                </c:pt>
                <c:pt idx="1">
                  <c:v>8195</c:v>
                </c:pt>
              </c:numCache>
            </c:numRef>
          </c:val>
        </c:ser>
        <c:ser>
          <c:idx val="2"/>
          <c:order val="2"/>
          <c:tx>
            <c:strRef>
              <c:f>'[Chart in Microsoft PowerPoint]reports graphs'!$A$40</c:f>
              <c:strCache>
                <c:ptCount val="1"/>
                <c:pt idx="0">
                  <c:v>Assigned for Investigation</c:v>
                </c:pt>
              </c:strCache>
            </c:strRef>
          </c:tx>
          <c:invertIfNegative val="0"/>
          <c:cat>
            <c:strRef>
              <c:f>'[Chart in Microsoft PowerPoint]reports graphs'!$B$37:$C$37</c:f>
              <c:strCache>
                <c:ptCount val="2"/>
                <c:pt idx="0">
                  <c:v>Clark County SFY2013</c:v>
                </c:pt>
                <c:pt idx="1">
                  <c:v>Clark County SFY2014</c:v>
                </c:pt>
              </c:strCache>
            </c:strRef>
          </c:cat>
          <c:val>
            <c:numRef>
              <c:f>'[Chart in Microsoft PowerPoint]reports graphs'!$B$40:$C$40</c:f>
              <c:numCache>
                <c:formatCode>_(* #,##0_);_(* \(#,##0\);_(* "-"??_);_(@_)</c:formatCode>
                <c:ptCount val="2"/>
                <c:pt idx="0">
                  <c:v>8652</c:v>
                </c:pt>
                <c:pt idx="1">
                  <c:v>10253</c:v>
                </c:pt>
              </c:numCache>
            </c:numRef>
          </c:val>
        </c:ser>
        <c:ser>
          <c:idx val="3"/>
          <c:order val="3"/>
          <c:tx>
            <c:strRef>
              <c:f>'[Chart in Microsoft PowerPoint]reports graphs'!$A$41</c:f>
              <c:strCache>
                <c:ptCount val="1"/>
                <c:pt idx="0">
                  <c:v>Referred to DR</c:v>
                </c:pt>
              </c:strCache>
            </c:strRef>
          </c:tx>
          <c:invertIfNegative val="0"/>
          <c:cat>
            <c:strRef>
              <c:f>'[Chart in Microsoft PowerPoint]reports graphs'!$B$37:$C$37</c:f>
              <c:strCache>
                <c:ptCount val="2"/>
                <c:pt idx="0">
                  <c:v>Clark County SFY2013</c:v>
                </c:pt>
                <c:pt idx="1">
                  <c:v>Clark County SFY2014</c:v>
                </c:pt>
              </c:strCache>
            </c:strRef>
          </c:cat>
          <c:val>
            <c:numRef>
              <c:f>'[Chart in Microsoft PowerPoint]reports graphs'!$B$41:$C$41</c:f>
              <c:numCache>
                <c:formatCode>_(* #,##0_);_(* \(#,##0\);_(* "-"??_);_(@_)</c:formatCode>
                <c:ptCount val="2"/>
                <c:pt idx="0">
                  <c:v>642</c:v>
                </c:pt>
                <c:pt idx="1">
                  <c:v>610</c:v>
                </c:pt>
              </c:numCache>
            </c:numRef>
          </c:val>
        </c:ser>
        <c:dLbls>
          <c:dLblPos val="outEnd"/>
          <c:showLegendKey val="0"/>
          <c:showVal val="1"/>
          <c:showCatName val="0"/>
          <c:showSerName val="0"/>
          <c:showPercent val="0"/>
          <c:showBubbleSize val="0"/>
        </c:dLbls>
        <c:gapWidth val="150"/>
        <c:axId val="44149760"/>
        <c:axId val="45818624"/>
      </c:barChart>
      <c:catAx>
        <c:axId val="44149760"/>
        <c:scaling>
          <c:orientation val="minMax"/>
        </c:scaling>
        <c:delete val="0"/>
        <c:axPos val="b"/>
        <c:majorTickMark val="out"/>
        <c:minorTickMark val="none"/>
        <c:tickLblPos val="nextTo"/>
        <c:txPr>
          <a:bodyPr/>
          <a:lstStyle/>
          <a:p>
            <a:pPr>
              <a:defRPr sz="800"/>
            </a:pPr>
            <a:endParaRPr lang="en-US"/>
          </a:p>
        </c:txPr>
        <c:crossAx val="45818624"/>
        <c:crosses val="autoZero"/>
        <c:auto val="1"/>
        <c:lblAlgn val="ctr"/>
        <c:lblOffset val="100"/>
        <c:noMultiLvlLbl val="0"/>
      </c:catAx>
      <c:valAx>
        <c:axId val="45818624"/>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149760"/>
        <c:crosses val="autoZero"/>
        <c:crossBetween val="between"/>
      </c:valAx>
    </c:plotArea>
    <c:legend>
      <c:legendPos val="r"/>
      <c:layout/>
      <c:overlay val="0"/>
      <c:txPr>
        <a:bodyPr/>
        <a:lstStyle/>
        <a:p>
          <a:pPr>
            <a:defRPr sz="8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431999125109363"/>
          <c:y val="5.0925925925925923E-2"/>
          <c:w val="0.47261089238845144"/>
          <c:h val="0.72087926509186362"/>
        </c:manualLayout>
      </c:layout>
      <c:barChart>
        <c:barDir val="col"/>
        <c:grouping val="clustered"/>
        <c:varyColors val="0"/>
        <c:ser>
          <c:idx val="0"/>
          <c:order val="0"/>
          <c:tx>
            <c:strRef>
              <c:f>'[Chart in Microsoft PowerPoint]Sub_unsub graphs'!$A$35</c:f>
              <c:strCache>
                <c:ptCount val="1"/>
                <c:pt idx="0">
                  <c:v>Number of Investigations Closed</c:v>
                </c:pt>
              </c:strCache>
            </c:strRef>
          </c:tx>
          <c:invertIfNegative val="0"/>
          <c:cat>
            <c:strRef>
              <c:f>'[Chart in Microsoft PowerPoint]Sub_unsub graphs'!$B$34:$C$34</c:f>
              <c:strCache>
                <c:ptCount val="2"/>
                <c:pt idx="0">
                  <c:v>Clark County SFY2013</c:v>
                </c:pt>
                <c:pt idx="1">
                  <c:v>Clark County SFY2014</c:v>
                </c:pt>
              </c:strCache>
            </c:strRef>
          </c:cat>
          <c:val>
            <c:numRef>
              <c:f>'[Chart in Microsoft PowerPoint]Sub_unsub graphs'!$B$35:$C$35</c:f>
              <c:numCache>
                <c:formatCode>_(* #,##0_);_(* \(#,##0\);_(* "-"??_);_(@_)</c:formatCode>
                <c:ptCount val="2"/>
                <c:pt idx="0">
                  <c:v>8399</c:v>
                </c:pt>
                <c:pt idx="1">
                  <c:v>9622</c:v>
                </c:pt>
              </c:numCache>
            </c:numRef>
          </c:val>
        </c:ser>
        <c:ser>
          <c:idx val="1"/>
          <c:order val="1"/>
          <c:tx>
            <c:strRef>
              <c:f>'[Chart in Microsoft PowerPoint]Sub_unsub graphs'!$A$36</c:f>
              <c:strCache>
                <c:ptCount val="1"/>
                <c:pt idx="0">
                  <c:v>Alleged Victims</c:v>
                </c:pt>
              </c:strCache>
            </c:strRef>
          </c:tx>
          <c:invertIfNegative val="0"/>
          <c:cat>
            <c:strRef>
              <c:f>'[Chart in Microsoft PowerPoint]Sub_unsub graphs'!$B$34:$C$34</c:f>
              <c:strCache>
                <c:ptCount val="2"/>
                <c:pt idx="0">
                  <c:v>Clark County SFY2013</c:v>
                </c:pt>
                <c:pt idx="1">
                  <c:v>Clark County SFY2014</c:v>
                </c:pt>
              </c:strCache>
            </c:strRef>
          </c:cat>
          <c:val>
            <c:numRef>
              <c:f>'[Chart in Microsoft PowerPoint]Sub_unsub graphs'!$B$36:$C$36</c:f>
              <c:numCache>
                <c:formatCode>_(* #,##0_);_(* \(#,##0\);_(* "-"??_);_(@_)</c:formatCode>
                <c:ptCount val="2"/>
                <c:pt idx="0">
                  <c:v>13068</c:v>
                </c:pt>
                <c:pt idx="1">
                  <c:v>15225</c:v>
                </c:pt>
              </c:numCache>
            </c:numRef>
          </c:val>
        </c:ser>
        <c:ser>
          <c:idx val="2"/>
          <c:order val="2"/>
          <c:tx>
            <c:strRef>
              <c:f>'[Chart in Microsoft PowerPoint]Sub_unsub graphs'!$A$37</c:f>
              <c:strCache>
                <c:ptCount val="1"/>
                <c:pt idx="0">
                  <c:v>Unsubstantiated</c:v>
                </c:pt>
              </c:strCache>
            </c:strRef>
          </c:tx>
          <c:invertIfNegative val="0"/>
          <c:cat>
            <c:strRef>
              <c:f>'[Chart in Microsoft PowerPoint]Sub_unsub graphs'!$B$34:$C$34</c:f>
              <c:strCache>
                <c:ptCount val="2"/>
                <c:pt idx="0">
                  <c:v>Clark County SFY2013</c:v>
                </c:pt>
                <c:pt idx="1">
                  <c:v>Clark County SFY2014</c:v>
                </c:pt>
              </c:strCache>
            </c:strRef>
          </c:cat>
          <c:val>
            <c:numRef>
              <c:f>'[Chart in Microsoft PowerPoint]Sub_unsub graphs'!$B$37:$C$37</c:f>
              <c:numCache>
                <c:formatCode>_(* #,##0_);_(* \(#,##0\);_(* "-"??_);_(@_)</c:formatCode>
                <c:ptCount val="2"/>
                <c:pt idx="0">
                  <c:v>5869</c:v>
                </c:pt>
                <c:pt idx="1">
                  <c:v>7578</c:v>
                </c:pt>
              </c:numCache>
            </c:numRef>
          </c:val>
        </c:ser>
        <c:ser>
          <c:idx val="3"/>
          <c:order val="3"/>
          <c:tx>
            <c:strRef>
              <c:f>'[Chart in Microsoft PowerPoint]Sub_unsub graphs'!$A$38</c:f>
              <c:strCache>
                <c:ptCount val="1"/>
                <c:pt idx="0">
                  <c:v>Substantiated</c:v>
                </c:pt>
              </c:strCache>
            </c:strRef>
          </c:tx>
          <c:invertIfNegative val="0"/>
          <c:cat>
            <c:strRef>
              <c:f>'[Chart in Microsoft PowerPoint]Sub_unsub graphs'!$B$34:$C$34</c:f>
              <c:strCache>
                <c:ptCount val="2"/>
                <c:pt idx="0">
                  <c:v>Clark County SFY2013</c:v>
                </c:pt>
                <c:pt idx="1">
                  <c:v>Clark County SFY2014</c:v>
                </c:pt>
              </c:strCache>
            </c:strRef>
          </c:cat>
          <c:val>
            <c:numRef>
              <c:f>'[Chart in Microsoft PowerPoint]Sub_unsub graphs'!$B$38:$C$38</c:f>
              <c:numCache>
                <c:formatCode>_(* #,##0_);_(* \(#,##0\);_(* "-"??_);_(@_)</c:formatCode>
                <c:ptCount val="2"/>
                <c:pt idx="0">
                  <c:v>2556</c:v>
                </c:pt>
                <c:pt idx="1">
                  <c:v>2522</c:v>
                </c:pt>
              </c:numCache>
            </c:numRef>
          </c:val>
        </c:ser>
        <c:dLbls>
          <c:dLblPos val="outEnd"/>
          <c:showLegendKey val="0"/>
          <c:showVal val="1"/>
          <c:showCatName val="0"/>
          <c:showSerName val="0"/>
          <c:showPercent val="0"/>
          <c:showBubbleSize val="0"/>
        </c:dLbls>
        <c:gapWidth val="150"/>
        <c:axId val="44179456"/>
        <c:axId val="44180992"/>
      </c:barChart>
      <c:catAx>
        <c:axId val="44179456"/>
        <c:scaling>
          <c:orientation val="minMax"/>
        </c:scaling>
        <c:delete val="0"/>
        <c:axPos val="b"/>
        <c:majorTickMark val="out"/>
        <c:minorTickMark val="none"/>
        <c:tickLblPos val="nextTo"/>
        <c:txPr>
          <a:bodyPr/>
          <a:lstStyle/>
          <a:p>
            <a:pPr>
              <a:defRPr sz="800"/>
            </a:pPr>
            <a:endParaRPr lang="en-US"/>
          </a:p>
        </c:txPr>
        <c:crossAx val="44180992"/>
        <c:crosses val="autoZero"/>
        <c:auto val="1"/>
        <c:lblAlgn val="ctr"/>
        <c:lblOffset val="100"/>
        <c:noMultiLvlLbl val="0"/>
      </c:catAx>
      <c:valAx>
        <c:axId val="44180992"/>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179456"/>
        <c:crosses val="autoZero"/>
        <c:crossBetween val="between"/>
      </c:valAx>
    </c:plotArea>
    <c:legend>
      <c:legendPos val="r"/>
      <c:overlay val="0"/>
      <c:txPr>
        <a:bodyPr/>
        <a:lstStyle/>
        <a:p>
          <a:pPr>
            <a:defRPr sz="9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'[Chart in Microsoft PowerPoint]Sub_unsub graphs'!$A$43</c:f>
              <c:strCache>
                <c:ptCount val="1"/>
                <c:pt idx="0">
                  <c:v>Number of Investigations Closed</c:v>
                </c:pt>
              </c:strCache>
            </c:strRef>
          </c:tx>
          <c:invertIfNegative val="0"/>
          <c:cat>
            <c:strRef>
              <c:f>'[Chart in Microsoft PowerPoint]Sub_unsub graphs'!$B$42:$C$42</c:f>
              <c:strCache>
                <c:ptCount val="2"/>
                <c:pt idx="0">
                  <c:v>Washoe County SF2013</c:v>
                </c:pt>
                <c:pt idx="1">
                  <c:v>Washoe County SF2014</c:v>
                </c:pt>
              </c:strCache>
            </c:strRef>
          </c:cat>
          <c:val>
            <c:numRef>
              <c:f>'[Chart in Microsoft PowerPoint]Sub_unsub graphs'!$B$43:$C$43</c:f>
              <c:numCache>
                <c:formatCode>_(* #,##0_);_(* \(#,##0\);_(* "-"??_);_(@_)</c:formatCode>
                <c:ptCount val="2"/>
                <c:pt idx="0">
                  <c:v>2437</c:v>
                </c:pt>
                <c:pt idx="1">
                  <c:v>2021</c:v>
                </c:pt>
              </c:numCache>
            </c:numRef>
          </c:val>
        </c:ser>
        <c:ser>
          <c:idx val="1"/>
          <c:order val="1"/>
          <c:tx>
            <c:strRef>
              <c:f>'[Chart in Microsoft PowerPoint]Sub_unsub graphs'!$A$44</c:f>
              <c:strCache>
                <c:ptCount val="1"/>
                <c:pt idx="0">
                  <c:v>Alleged Victims</c:v>
                </c:pt>
              </c:strCache>
            </c:strRef>
          </c:tx>
          <c:invertIfNegative val="0"/>
          <c:cat>
            <c:strRef>
              <c:f>'[Chart in Microsoft PowerPoint]Sub_unsub graphs'!$B$42:$C$42</c:f>
              <c:strCache>
                <c:ptCount val="2"/>
                <c:pt idx="0">
                  <c:v>Washoe County SF2013</c:v>
                </c:pt>
                <c:pt idx="1">
                  <c:v>Washoe County SF2014</c:v>
                </c:pt>
              </c:strCache>
            </c:strRef>
          </c:cat>
          <c:val>
            <c:numRef>
              <c:f>'[Chart in Microsoft PowerPoint]Sub_unsub graphs'!$B$44:$C$44</c:f>
              <c:numCache>
                <c:formatCode>_(* #,##0_);_(* \(#,##0\);_(* "-"??_);_(@_)</c:formatCode>
                <c:ptCount val="2"/>
                <c:pt idx="0">
                  <c:v>3803</c:v>
                </c:pt>
                <c:pt idx="1">
                  <c:v>3244</c:v>
                </c:pt>
              </c:numCache>
            </c:numRef>
          </c:val>
        </c:ser>
        <c:ser>
          <c:idx val="2"/>
          <c:order val="2"/>
          <c:tx>
            <c:strRef>
              <c:f>'[Chart in Microsoft PowerPoint]Sub_unsub graphs'!$A$45</c:f>
              <c:strCache>
                <c:ptCount val="1"/>
                <c:pt idx="0">
                  <c:v>Unsubstantiated</c:v>
                </c:pt>
              </c:strCache>
            </c:strRef>
          </c:tx>
          <c:invertIfNegative val="0"/>
          <c:cat>
            <c:strRef>
              <c:f>'[Chart in Microsoft PowerPoint]Sub_unsub graphs'!$B$42:$C$42</c:f>
              <c:strCache>
                <c:ptCount val="2"/>
                <c:pt idx="0">
                  <c:v>Washoe County SF2013</c:v>
                </c:pt>
                <c:pt idx="1">
                  <c:v>Washoe County SF2014</c:v>
                </c:pt>
              </c:strCache>
            </c:strRef>
          </c:cat>
          <c:val>
            <c:numRef>
              <c:f>'[Chart in Microsoft PowerPoint]Sub_unsub graphs'!$B$45:$C$45</c:f>
              <c:numCache>
                <c:formatCode>_(* #,##0_);_(* \(#,##0\);_(* "-"??_);_(@_)</c:formatCode>
                <c:ptCount val="2"/>
                <c:pt idx="0">
                  <c:v>1315</c:v>
                </c:pt>
                <c:pt idx="1">
                  <c:v>1524</c:v>
                </c:pt>
              </c:numCache>
            </c:numRef>
          </c:val>
        </c:ser>
        <c:ser>
          <c:idx val="3"/>
          <c:order val="3"/>
          <c:tx>
            <c:strRef>
              <c:f>'[Chart in Microsoft PowerPoint]Sub_unsub graphs'!$A$46</c:f>
              <c:strCache>
                <c:ptCount val="1"/>
                <c:pt idx="0">
                  <c:v>Substantiated</c:v>
                </c:pt>
              </c:strCache>
            </c:strRef>
          </c:tx>
          <c:invertIfNegative val="0"/>
          <c:cat>
            <c:strRef>
              <c:f>'[Chart in Microsoft PowerPoint]Sub_unsub graphs'!$B$42:$C$42</c:f>
              <c:strCache>
                <c:ptCount val="2"/>
                <c:pt idx="0">
                  <c:v>Washoe County SF2013</c:v>
                </c:pt>
                <c:pt idx="1">
                  <c:v>Washoe County SF2014</c:v>
                </c:pt>
              </c:strCache>
            </c:strRef>
          </c:cat>
          <c:val>
            <c:numRef>
              <c:f>'[Chart in Microsoft PowerPoint]Sub_unsub graphs'!$B$46:$C$46</c:f>
              <c:numCache>
                <c:formatCode>_(* #,##0_);_(* \(#,##0\);_(* "-"??_);_(@_)</c:formatCode>
                <c:ptCount val="2"/>
                <c:pt idx="0">
                  <c:v>607</c:v>
                </c:pt>
                <c:pt idx="1">
                  <c:v>681</c:v>
                </c:pt>
              </c:numCache>
            </c:numRef>
          </c:val>
        </c:ser>
        <c:dLbls>
          <c:dLblPos val="outEnd"/>
          <c:showLegendKey val="0"/>
          <c:showVal val="1"/>
          <c:showCatName val="0"/>
          <c:showSerName val="0"/>
          <c:showPercent val="0"/>
          <c:showBubbleSize val="0"/>
        </c:dLbls>
        <c:gapWidth val="150"/>
        <c:axId val="44201472"/>
        <c:axId val="44203008"/>
      </c:barChart>
      <c:catAx>
        <c:axId val="44201472"/>
        <c:scaling>
          <c:orientation val="minMax"/>
        </c:scaling>
        <c:delete val="0"/>
        <c:axPos val="b"/>
        <c:majorTickMark val="out"/>
        <c:minorTickMark val="none"/>
        <c:tickLblPos val="nextTo"/>
        <c:txPr>
          <a:bodyPr/>
          <a:lstStyle/>
          <a:p>
            <a:pPr>
              <a:defRPr sz="800"/>
            </a:pPr>
            <a:endParaRPr lang="en-US"/>
          </a:p>
        </c:txPr>
        <c:crossAx val="44203008"/>
        <c:crosses val="autoZero"/>
        <c:auto val="1"/>
        <c:lblAlgn val="ctr"/>
        <c:lblOffset val="100"/>
        <c:noMultiLvlLbl val="0"/>
      </c:catAx>
      <c:valAx>
        <c:axId val="44203008"/>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201472"/>
        <c:crosses val="autoZero"/>
        <c:crossBetween val="between"/>
      </c:valAx>
    </c:plotArea>
    <c:legend>
      <c:legendPos val="r"/>
      <c:overlay val="0"/>
      <c:txPr>
        <a:bodyPr/>
        <a:lstStyle/>
        <a:p>
          <a:pPr>
            <a:defRPr sz="8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'[Chart in Microsoft PowerPoint]Sub_unsub graphs'!$A$51</c:f>
              <c:strCache>
                <c:ptCount val="1"/>
                <c:pt idx="0">
                  <c:v>Number of Investigations Closed</c:v>
                </c:pt>
              </c:strCache>
            </c:strRef>
          </c:tx>
          <c:invertIfNegative val="0"/>
          <c:cat>
            <c:strRef>
              <c:f>'[Chart in Microsoft PowerPoint]Sub_unsub graphs'!$B$50:$C$50</c:f>
              <c:strCache>
                <c:ptCount val="2"/>
                <c:pt idx="0">
                  <c:v>DCFS Rural SFY2013</c:v>
                </c:pt>
                <c:pt idx="1">
                  <c:v>DCFS Rural SFY2014</c:v>
                </c:pt>
              </c:strCache>
            </c:strRef>
          </c:cat>
          <c:val>
            <c:numRef>
              <c:f>'[Chart in Microsoft PowerPoint]Sub_unsub graphs'!$B$51:$C$51</c:f>
              <c:numCache>
                <c:formatCode>_(* #,##0_);_(* \(#,##0\);_(* "-"??_);_(@_)</c:formatCode>
                <c:ptCount val="2"/>
                <c:pt idx="0">
                  <c:v>1149</c:v>
                </c:pt>
                <c:pt idx="1">
                  <c:v>1077</c:v>
                </c:pt>
              </c:numCache>
            </c:numRef>
          </c:val>
        </c:ser>
        <c:ser>
          <c:idx val="1"/>
          <c:order val="1"/>
          <c:tx>
            <c:strRef>
              <c:f>'[Chart in Microsoft PowerPoint]Sub_unsub graphs'!$A$52</c:f>
              <c:strCache>
                <c:ptCount val="1"/>
                <c:pt idx="0">
                  <c:v>Alleged Victims</c:v>
                </c:pt>
              </c:strCache>
            </c:strRef>
          </c:tx>
          <c:invertIfNegative val="0"/>
          <c:cat>
            <c:strRef>
              <c:f>'[Chart in Microsoft PowerPoint]Sub_unsub graphs'!$B$50:$C$50</c:f>
              <c:strCache>
                <c:ptCount val="2"/>
                <c:pt idx="0">
                  <c:v>DCFS Rural SFY2013</c:v>
                </c:pt>
                <c:pt idx="1">
                  <c:v>DCFS Rural SFY2014</c:v>
                </c:pt>
              </c:strCache>
            </c:strRef>
          </c:cat>
          <c:val>
            <c:numRef>
              <c:f>'[Chart in Microsoft PowerPoint]Sub_unsub graphs'!$B$52:$C$52</c:f>
              <c:numCache>
                <c:formatCode>_(* #,##0_);_(* \(#,##0\);_(* "-"??_);_(@_)</c:formatCode>
                <c:ptCount val="2"/>
                <c:pt idx="0">
                  <c:v>1778</c:v>
                </c:pt>
                <c:pt idx="1">
                  <c:v>1653</c:v>
                </c:pt>
              </c:numCache>
            </c:numRef>
          </c:val>
        </c:ser>
        <c:ser>
          <c:idx val="2"/>
          <c:order val="2"/>
          <c:tx>
            <c:strRef>
              <c:f>'[Chart in Microsoft PowerPoint]Sub_unsub graphs'!$A$53</c:f>
              <c:strCache>
                <c:ptCount val="1"/>
                <c:pt idx="0">
                  <c:v>Unsubstantiated</c:v>
                </c:pt>
              </c:strCache>
            </c:strRef>
          </c:tx>
          <c:invertIfNegative val="0"/>
          <c:cat>
            <c:strRef>
              <c:f>'[Chart in Microsoft PowerPoint]Sub_unsub graphs'!$B$50:$C$50</c:f>
              <c:strCache>
                <c:ptCount val="2"/>
                <c:pt idx="0">
                  <c:v>DCFS Rural SFY2013</c:v>
                </c:pt>
                <c:pt idx="1">
                  <c:v>DCFS Rural SFY2014</c:v>
                </c:pt>
              </c:strCache>
            </c:strRef>
          </c:cat>
          <c:val>
            <c:numRef>
              <c:f>'[Chart in Microsoft PowerPoint]Sub_unsub graphs'!$B$53:$C$53</c:f>
              <c:numCache>
                <c:formatCode>_(* #,##0_);_(* \(#,##0\);_(* "-"??_);_(@_)</c:formatCode>
                <c:ptCount val="2"/>
                <c:pt idx="0">
                  <c:v>872</c:v>
                </c:pt>
                <c:pt idx="1">
                  <c:v>887</c:v>
                </c:pt>
              </c:numCache>
            </c:numRef>
          </c:val>
        </c:ser>
        <c:ser>
          <c:idx val="3"/>
          <c:order val="3"/>
          <c:tx>
            <c:strRef>
              <c:f>'[Chart in Microsoft PowerPoint]Sub_unsub graphs'!$A$54</c:f>
              <c:strCache>
                <c:ptCount val="1"/>
                <c:pt idx="0">
                  <c:v>Substantiated</c:v>
                </c:pt>
              </c:strCache>
            </c:strRef>
          </c:tx>
          <c:invertIfNegative val="0"/>
          <c:cat>
            <c:strRef>
              <c:f>'[Chart in Microsoft PowerPoint]Sub_unsub graphs'!$B$50:$C$50</c:f>
              <c:strCache>
                <c:ptCount val="2"/>
                <c:pt idx="0">
                  <c:v>DCFS Rural SFY2013</c:v>
                </c:pt>
                <c:pt idx="1">
                  <c:v>DCFS Rural SFY2014</c:v>
                </c:pt>
              </c:strCache>
            </c:strRef>
          </c:cat>
          <c:val>
            <c:numRef>
              <c:f>'[Chart in Microsoft PowerPoint]Sub_unsub graphs'!$B$54:$C$54</c:f>
              <c:numCache>
                <c:formatCode>_(* #,##0_);_(* \(#,##0\);_(* "-"??_);_(@_)</c:formatCode>
                <c:ptCount val="2"/>
                <c:pt idx="0">
                  <c:v>208</c:v>
                </c:pt>
                <c:pt idx="1">
                  <c:v>178</c:v>
                </c:pt>
              </c:numCache>
            </c:numRef>
          </c:val>
        </c:ser>
        <c:dLbls>
          <c:dLblPos val="outEnd"/>
          <c:showLegendKey val="0"/>
          <c:showVal val="1"/>
          <c:showCatName val="0"/>
          <c:showSerName val="0"/>
          <c:showPercent val="0"/>
          <c:showBubbleSize val="0"/>
        </c:dLbls>
        <c:gapWidth val="150"/>
        <c:axId val="44264448"/>
        <c:axId val="44270336"/>
      </c:barChart>
      <c:catAx>
        <c:axId val="44264448"/>
        <c:scaling>
          <c:orientation val="minMax"/>
        </c:scaling>
        <c:delete val="0"/>
        <c:axPos val="b"/>
        <c:majorTickMark val="out"/>
        <c:minorTickMark val="none"/>
        <c:tickLblPos val="nextTo"/>
        <c:txPr>
          <a:bodyPr/>
          <a:lstStyle/>
          <a:p>
            <a:pPr>
              <a:defRPr sz="800"/>
            </a:pPr>
            <a:endParaRPr lang="en-US"/>
          </a:p>
        </c:txPr>
        <c:crossAx val="44270336"/>
        <c:crosses val="autoZero"/>
        <c:auto val="1"/>
        <c:lblAlgn val="ctr"/>
        <c:lblOffset val="100"/>
        <c:noMultiLvlLbl val="0"/>
      </c:catAx>
      <c:valAx>
        <c:axId val="44270336"/>
        <c:scaling>
          <c:orientation val="minMax"/>
        </c:scaling>
        <c:delete val="0"/>
        <c:axPos val="l"/>
        <c:majorGridlines/>
        <c:numFmt formatCode="_(* #,##0_);_(* \(#,##0\);_(* &quot;-&quot;??_);_(@_)" sourceLinked="1"/>
        <c:majorTickMark val="out"/>
        <c:minorTickMark val="none"/>
        <c:tickLblPos val="nextTo"/>
        <c:txPr>
          <a:bodyPr/>
          <a:lstStyle/>
          <a:p>
            <a:pPr>
              <a:defRPr sz="800"/>
            </a:pPr>
            <a:endParaRPr lang="en-US"/>
          </a:p>
        </c:txPr>
        <c:crossAx val="44264448"/>
        <c:crosses val="autoZero"/>
        <c:crossBetween val="between"/>
      </c:valAx>
    </c:plotArea>
    <c:legend>
      <c:legendPos val="r"/>
      <c:overlay val="0"/>
      <c:txPr>
        <a:bodyPr/>
        <a:lstStyle/>
        <a:p>
          <a:pPr>
            <a:defRPr sz="8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'12-13-14 Invstg-Subs-Unsubs'!$A$54</c:f>
              <c:strCache>
                <c:ptCount val="1"/>
                <c:pt idx="0">
                  <c:v>Statewide Substantiated</c:v>
                </c:pt>
              </c:strCache>
            </c:strRef>
          </c:tx>
          <c:invertIfNegative val="0"/>
          <c:cat>
            <c:strRef>
              <c:f>'12-13-14 Invstg-Subs-Unsubs'!$BL$3:$BP$3</c:f>
              <c:strCache>
                <c:ptCount val="5"/>
                <c:pt idx="0">
                  <c:v>SFY2011</c:v>
                </c:pt>
                <c:pt idx="1">
                  <c:v>SFY2012</c:v>
                </c:pt>
                <c:pt idx="2">
                  <c:v>SFY2013</c:v>
                </c:pt>
                <c:pt idx="3">
                  <c:v>SFY2014</c:v>
                </c:pt>
                <c:pt idx="4">
                  <c:v>SFY2015</c:v>
                </c:pt>
              </c:strCache>
            </c:strRef>
          </c:cat>
          <c:val>
            <c:numRef>
              <c:f>'12-13-14 Invstg-Subs-Unsubs'!$BL$54:$BP$54</c:f>
              <c:numCache>
                <c:formatCode>0.0%</c:formatCode>
                <c:ptCount val="5"/>
                <c:pt idx="0">
                  <c:v>0.2757346767422334</c:v>
                </c:pt>
                <c:pt idx="1">
                  <c:v>0.29913452651037725</c:v>
                </c:pt>
                <c:pt idx="2">
                  <c:v>0.29500306292115164</c:v>
                </c:pt>
                <c:pt idx="3">
                  <c:v>0.25287958115183246</c:v>
                </c:pt>
                <c:pt idx="4">
                  <c:v>0.2470326409495549</c:v>
                </c:pt>
              </c:numCache>
            </c:numRef>
          </c:val>
        </c:ser>
        <c:ser>
          <c:idx val="2"/>
          <c:order val="1"/>
          <c:tx>
            <c:strRef>
              <c:f>'12-13-14 Invstg-Subs-Unsubs'!$A$50</c:f>
              <c:strCache>
                <c:ptCount val="1"/>
                <c:pt idx="0">
                  <c:v>Rural Substantiated</c:v>
                </c:pt>
              </c:strCache>
            </c:strRef>
          </c:tx>
          <c:invertIfNegative val="0"/>
          <c:cat>
            <c:strRef>
              <c:f>'12-13-14 Invstg-Subs-Unsubs'!$BL$3:$BP$3</c:f>
              <c:strCache>
                <c:ptCount val="5"/>
                <c:pt idx="0">
                  <c:v>SFY2011</c:v>
                </c:pt>
                <c:pt idx="1">
                  <c:v>SFY2012</c:v>
                </c:pt>
                <c:pt idx="2">
                  <c:v>SFY2013</c:v>
                </c:pt>
                <c:pt idx="3">
                  <c:v>SFY2014</c:v>
                </c:pt>
                <c:pt idx="4">
                  <c:v>SFY2015</c:v>
                </c:pt>
              </c:strCache>
            </c:strRef>
          </c:cat>
          <c:val>
            <c:numRef>
              <c:f>'12-13-14 Invstg-Subs-Unsubs'!$BL$50:$BP$50</c:f>
              <c:numCache>
                <c:formatCode>0.0%</c:formatCode>
                <c:ptCount val="5"/>
                <c:pt idx="0">
                  <c:v>0.21718750000000001</c:v>
                </c:pt>
                <c:pt idx="1">
                  <c:v>0.23195558297347316</c:v>
                </c:pt>
                <c:pt idx="2">
                  <c:v>0.19259259259259259</c:v>
                </c:pt>
                <c:pt idx="3">
                  <c:v>0.16713615023474179</c:v>
                </c:pt>
                <c:pt idx="4">
                  <c:v>0.20547945205479451</c:v>
                </c:pt>
              </c:numCache>
            </c:numRef>
          </c:val>
        </c:ser>
        <c:ser>
          <c:idx val="1"/>
          <c:order val="2"/>
          <c:tx>
            <c:strRef>
              <c:f>'12-13-14 Invstg-Subs-Unsubs'!$A$46</c:f>
              <c:strCache>
                <c:ptCount val="1"/>
                <c:pt idx="0">
                  <c:v>Washoe Substantiated</c:v>
                </c:pt>
              </c:strCache>
            </c:strRef>
          </c:tx>
          <c:invertIfNegative val="0"/>
          <c:cat>
            <c:strRef>
              <c:f>'12-13-14 Invstg-Subs-Unsubs'!$BL$3:$BP$3</c:f>
              <c:strCache>
                <c:ptCount val="5"/>
                <c:pt idx="0">
                  <c:v>SFY2011</c:v>
                </c:pt>
                <c:pt idx="1">
                  <c:v>SFY2012</c:v>
                </c:pt>
                <c:pt idx="2">
                  <c:v>SFY2013</c:v>
                </c:pt>
                <c:pt idx="3">
                  <c:v>SFY2014</c:v>
                </c:pt>
                <c:pt idx="4">
                  <c:v>SFY2015</c:v>
                </c:pt>
              </c:strCache>
            </c:strRef>
          </c:cat>
          <c:val>
            <c:numRef>
              <c:f>'12-13-14 Invstg-Subs-Unsubs'!$BL$46:$BP$46</c:f>
              <c:numCache>
                <c:formatCode>0.0%</c:formatCode>
                <c:ptCount val="5"/>
                <c:pt idx="0">
                  <c:v>0.24056603773584906</c:v>
                </c:pt>
                <c:pt idx="1">
                  <c:v>0.24780242779405609</c:v>
                </c:pt>
                <c:pt idx="2">
                  <c:v>0.31581685744016652</c:v>
                </c:pt>
                <c:pt idx="3">
                  <c:v>0.30884353741496601</c:v>
                </c:pt>
                <c:pt idx="4">
                  <c:v>0.37405731523378583</c:v>
                </c:pt>
              </c:numCache>
            </c:numRef>
          </c:val>
        </c:ser>
        <c:ser>
          <c:idx val="0"/>
          <c:order val="3"/>
          <c:tx>
            <c:strRef>
              <c:f>'12-13-14 Invstg-Subs-Unsubs'!$A$42</c:f>
              <c:strCache>
                <c:ptCount val="1"/>
                <c:pt idx="0">
                  <c:v>Clark Substantiated</c:v>
                </c:pt>
              </c:strCache>
            </c:strRef>
          </c:tx>
          <c:invertIfNegative val="0"/>
          <c:cat>
            <c:strRef>
              <c:f>'12-13-14 Invstg-Subs-Unsubs'!$BL$3:$BP$3</c:f>
              <c:strCache>
                <c:ptCount val="5"/>
                <c:pt idx="0">
                  <c:v>SFY2011</c:v>
                </c:pt>
                <c:pt idx="1">
                  <c:v>SFY2012</c:v>
                </c:pt>
                <c:pt idx="2">
                  <c:v>SFY2013</c:v>
                </c:pt>
                <c:pt idx="3">
                  <c:v>SFY2014</c:v>
                </c:pt>
                <c:pt idx="4">
                  <c:v>SFY2015</c:v>
                </c:pt>
              </c:strCache>
            </c:strRef>
          </c:cat>
          <c:val>
            <c:numRef>
              <c:f>'12-13-14 Invstg-Subs-Unsubs'!$BL$42:$BP$42</c:f>
              <c:numCache>
                <c:formatCode>0.0%</c:formatCode>
                <c:ptCount val="5"/>
                <c:pt idx="0">
                  <c:v>0.30112300861843821</c:v>
                </c:pt>
                <c:pt idx="1">
                  <c:v>0.32847547839310609</c:v>
                </c:pt>
                <c:pt idx="2">
                  <c:v>0.3033827893175074</c:v>
                </c:pt>
                <c:pt idx="3">
                  <c:v>0.2497029702970297</c:v>
                </c:pt>
                <c:pt idx="4">
                  <c:v>0.23078656750056345</c:v>
                </c:pt>
              </c:numCache>
            </c:numRef>
          </c:val>
        </c:ser>
        <c:dLbls>
          <c:dLblPos val="inEnd"/>
          <c:showLegendKey val="0"/>
          <c:showVal val="1"/>
          <c:showCatName val="0"/>
          <c:showSerName val="0"/>
          <c:showPercent val="0"/>
          <c:showBubbleSize val="0"/>
        </c:dLbls>
        <c:gapWidth val="150"/>
        <c:axId val="44417024"/>
        <c:axId val="44418560"/>
      </c:barChart>
      <c:catAx>
        <c:axId val="44417024"/>
        <c:scaling>
          <c:orientation val="minMax"/>
        </c:scaling>
        <c:delete val="0"/>
        <c:axPos val="l"/>
        <c:majorTickMark val="out"/>
        <c:minorTickMark val="none"/>
        <c:tickLblPos val="nextTo"/>
        <c:crossAx val="44418560"/>
        <c:crosses val="autoZero"/>
        <c:auto val="1"/>
        <c:lblAlgn val="ctr"/>
        <c:lblOffset val="100"/>
        <c:noMultiLvlLbl val="0"/>
      </c:catAx>
      <c:valAx>
        <c:axId val="44418560"/>
        <c:scaling>
          <c:orientation val="minMax"/>
          <c:max val="0.4"/>
        </c:scaling>
        <c:delete val="1"/>
        <c:axPos val="b"/>
        <c:majorGridlines/>
        <c:numFmt formatCode="0.0%" sourceLinked="1"/>
        <c:majorTickMark val="out"/>
        <c:minorTickMark val="none"/>
        <c:tickLblPos val="nextTo"/>
        <c:crossAx val="44417024"/>
        <c:crosses val="autoZero"/>
        <c:crossBetween val="between"/>
      </c:valAx>
    </c:plotArea>
    <c:legend>
      <c:legendPos val="t"/>
      <c:overlay val="0"/>
      <c:txPr>
        <a:bodyPr/>
        <a:lstStyle/>
        <a:p>
          <a:pPr>
            <a:defRPr sz="1100"/>
          </a:pPr>
          <a:endParaRPr lang="en-US"/>
        </a:p>
      </c:txPr>
    </c:legend>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0.68758</cdr:x>
      <cdr:y>0.94231</cdr:y>
    </cdr:from>
    <cdr:to>
      <cdr:x>0.92702</cdr:x>
      <cdr:y>1</cdr:y>
    </cdr:to>
    <cdr:sp macro="" textlink="">
      <cdr:nvSpPr>
        <cdr:cNvPr id="2" name="TextBox 1"/>
        <cdr:cNvSpPr txBox="1"/>
      </cdr:nvSpPr>
      <cdr:spPr>
        <a:xfrm xmlns:a="http://schemas.openxmlformats.org/drawingml/2006/main">
          <a:off x="6819900" y="7467600"/>
          <a:ext cx="23749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0.6735</cdr:x>
      <cdr:y>0.95032</cdr:y>
    </cdr:from>
    <cdr:to>
      <cdr:x>0.94494</cdr:x>
      <cdr:y>1</cdr:y>
    </cdr:to>
    <cdr:sp macro="" textlink="">
      <cdr:nvSpPr>
        <cdr:cNvPr id="3" name="TextBox 2"/>
        <cdr:cNvSpPr txBox="1"/>
      </cdr:nvSpPr>
      <cdr:spPr>
        <a:xfrm xmlns:a="http://schemas.openxmlformats.org/drawingml/2006/main">
          <a:off x="6680200" y="7531100"/>
          <a:ext cx="2692400" cy="393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a:t>SFY 2015 is through December 31, 2014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EB567F74-E960-41C7-895B-8D219707BDAB}" type="datetimeFigureOut">
              <a:rPr lang="en-US" smtClean="0"/>
              <a:t>2/18/2015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95A35763-4467-4DEC-BC2D-4097017E22FF}" type="slidenum">
              <a:rPr lang="en-US" smtClean="0"/>
              <a:t>‹#›</a:t>
            </a:fld>
            <a:endParaRPr lang="en-US"/>
          </a:p>
        </p:txBody>
      </p:sp>
    </p:spTree>
    <p:extLst>
      <p:ext uri="{BB962C8B-B14F-4D97-AF65-F5344CB8AC3E}">
        <p14:creationId xmlns:p14="http://schemas.microsoft.com/office/powerpoint/2010/main" val="20982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A35763-4467-4DEC-BC2D-4097017E22FF}" type="slidenum">
              <a:rPr lang="en-US" smtClean="0"/>
              <a:t>2</a:t>
            </a:fld>
            <a:endParaRPr lang="en-US"/>
          </a:p>
        </p:txBody>
      </p:sp>
    </p:spTree>
    <p:extLst>
      <p:ext uri="{BB962C8B-B14F-4D97-AF65-F5344CB8AC3E}">
        <p14:creationId xmlns:p14="http://schemas.microsoft.com/office/powerpoint/2010/main" val="317544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97FAB675-0489-4937-97CA-D645A07330ED}" type="datetime1">
              <a:rPr lang="en-US" smtClean="0"/>
              <a:t>2/18/2015</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B19A0CEE-E79B-4E94-9CD5-C014EDCF7C1D}"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05736A-A314-4115-871A-C2F6A9D7C406}"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0CEE-E79B-4E94-9CD5-C014EDCF7C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20CA51-4817-48F4-9B64-2F83AF2A1833}"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19A0CEE-E79B-4E94-9CD5-C014EDCF7C1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6F41E0-3ED0-49F7-80E8-6D6055274257}" type="datetime1">
              <a:rPr lang="en-US" smtClean="0"/>
              <a:t>2/18/2015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A0CEE-E79B-4E94-9CD5-C014EDCF7C1D}"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6CD97CDF-457E-4EF6-89ED-213C54919439}" type="datetime1">
              <a:rPr lang="en-US" smtClean="0"/>
              <a:t>2/18/2015</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B19A0CEE-E79B-4E94-9CD5-C014EDCF7C1D}"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6357DD-7B2E-49EE-9A15-8AB41AC8A53A}"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A0CEE-E79B-4E94-9CD5-C014EDCF7C1D}"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A854B9-1F54-4FD6-80EC-BADF2FA061E5}" type="datetime1">
              <a:rPr lang="en-US" smtClean="0"/>
              <a:t>2/18/2015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9A0CEE-E79B-4E94-9CD5-C014EDCF7C1D}"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A6E0F1D-852E-4F03-BFFD-ADA7603E8B4A}" type="datetime1">
              <a:rPr lang="en-US" smtClean="0"/>
              <a:t>2/18/2015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9A0CEE-E79B-4E94-9CD5-C014EDCF7C1D}"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F5DF9810-32E3-4D7F-9512-2A682669D9B8}" type="datetime1">
              <a:rPr lang="en-US" smtClean="0"/>
              <a:t>2/18/2015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9A0CEE-E79B-4E94-9CD5-C014EDCF7C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18FC6F-7896-4122-AB5C-BB2FA0F7421A}"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B19A0CEE-E79B-4E94-9CD5-C014EDCF7C1D}"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602C6-F62A-49A6-A902-E24F0392C1E3}" type="datetime1">
              <a:rPr lang="en-US" smtClean="0"/>
              <a:t>2/18/2015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A0CEE-E79B-4E94-9CD5-C014EDCF7C1D}"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43FA7F6C-831B-451C-8CC2-CCF582FEEC19}" type="datetime1">
              <a:rPr lang="en-US" smtClean="0"/>
              <a:t>2/18/2015</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19A0CEE-E79B-4E94-9CD5-C014EDCF7C1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dcfs.nv.gov/Tips/Reports/Annua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8.png"/><Relationship Id="rId9" Type="http://schemas.microsoft.com/office/2007/relationships/hdphoto" Target="../media/hdphoto6.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lrl@ClarkCountyNV.gov" TargetMode="External"/><Relationship Id="rId2" Type="http://schemas.openxmlformats.org/officeDocument/2006/relationships/hyperlink" Target="mailto:jmarano@dcfs.nv.gov"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mailto:KSchiller@washoecounty.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352800"/>
            <a:ext cx="8458200" cy="892552"/>
          </a:xfrm>
          <a:prstGeom prst="rect">
            <a:avLst/>
          </a:prstGeom>
          <a:noFill/>
        </p:spPr>
        <p:txBody>
          <a:bodyPr wrap="square" rtlCol="0">
            <a:spAutoFit/>
          </a:bodyPr>
          <a:lstStyle/>
          <a:p>
            <a:r>
              <a:rPr lang="en-US" sz="2000" dirty="0" smtClean="0">
                <a:solidFill>
                  <a:schemeClr val="bg1"/>
                </a:solidFill>
              </a:rPr>
              <a:t>STATE OF NEVADA</a:t>
            </a:r>
          </a:p>
          <a:p>
            <a:r>
              <a:rPr lang="en-US" sz="3200" dirty="0" smtClean="0">
                <a:solidFill>
                  <a:schemeClr val="bg1"/>
                </a:solidFill>
              </a:rPr>
              <a:t>CHILD WELFARE PRESENTATION</a:t>
            </a:r>
            <a:endParaRPr lang="en-US" sz="3200" dirty="0">
              <a:solidFill>
                <a:schemeClr val="bg1"/>
              </a:solidFill>
            </a:endParaRPr>
          </a:p>
        </p:txBody>
      </p:sp>
      <p:sp>
        <p:nvSpPr>
          <p:cNvPr id="6" name="TextBox 5"/>
          <p:cNvSpPr txBox="1"/>
          <p:nvPr/>
        </p:nvSpPr>
        <p:spPr>
          <a:xfrm>
            <a:off x="6973078" y="6248400"/>
            <a:ext cx="2018522" cy="276999"/>
          </a:xfrm>
          <a:prstGeom prst="rect">
            <a:avLst/>
          </a:prstGeom>
          <a:noFill/>
        </p:spPr>
        <p:txBody>
          <a:bodyPr wrap="square" rtlCol="0">
            <a:spAutoFit/>
          </a:bodyPr>
          <a:lstStyle/>
          <a:p>
            <a:pPr algn="ctr"/>
            <a:r>
              <a:rPr lang="en-US" sz="1200" dirty="0" smtClean="0">
                <a:solidFill>
                  <a:schemeClr val="bg1"/>
                </a:solidFill>
              </a:rPr>
              <a:t>February 15, 2015</a:t>
            </a:r>
            <a:endParaRPr lang="en-US" sz="1200" dirty="0">
              <a:solidFill>
                <a:schemeClr val="bg1"/>
              </a:solidFill>
            </a:endParaRPr>
          </a:p>
        </p:txBody>
      </p:sp>
      <p:pic>
        <p:nvPicPr>
          <p:cNvPr id="7" name="Picture 4" descr="http://nealcomm.com/images/State-Seals/NV-State-Seal2.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Lst>
          </a:blip>
          <a:srcRect/>
          <a:stretch>
            <a:fillRect/>
          </a:stretch>
        </p:blipFill>
        <p:spPr bwMode="auto">
          <a:xfrm>
            <a:off x="472440" y="4572000"/>
            <a:ext cx="609600" cy="609600"/>
          </a:xfrm>
          <a:prstGeom prst="rect">
            <a:avLst/>
          </a:prstGeom>
          <a:noFill/>
        </p:spPr>
      </p:pic>
      <p:pic>
        <p:nvPicPr>
          <p:cNvPr id="8" name="Picture 2" descr="http://images.vector-images.com/119/washoe_county_seal_n10309.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1" y="5943600"/>
            <a:ext cx="594360" cy="5943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noble\Desktop\clark se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48" y="5295693"/>
            <a:ext cx="578154" cy="5781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43000" y="4645967"/>
            <a:ext cx="3131256" cy="461665"/>
          </a:xfrm>
          <a:prstGeom prst="rect">
            <a:avLst/>
          </a:prstGeom>
          <a:noFill/>
        </p:spPr>
        <p:txBody>
          <a:bodyPr wrap="square" rtlCol="0">
            <a:spAutoFit/>
          </a:bodyPr>
          <a:lstStyle/>
          <a:p>
            <a:r>
              <a:rPr lang="en-US" sz="1200" dirty="0" smtClean="0">
                <a:solidFill>
                  <a:schemeClr val="bg1"/>
                </a:solidFill>
              </a:rPr>
              <a:t>Jill Marano</a:t>
            </a:r>
          </a:p>
          <a:p>
            <a:r>
              <a:rPr lang="en-US" sz="1200" dirty="0" smtClean="0">
                <a:solidFill>
                  <a:schemeClr val="bg1"/>
                </a:solidFill>
              </a:rPr>
              <a:t>Division of Child and Family Services</a:t>
            </a:r>
            <a:endParaRPr lang="en-US" sz="1200" dirty="0">
              <a:solidFill>
                <a:schemeClr val="bg1"/>
              </a:solidFill>
            </a:endParaRPr>
          </a:p>
        </p:txBody>
      </p:sp>
      <p:sp>
        <p:nvSpPr>
          <p:cNvPr id="15" name="Rectangle 14"/>
          <p:cNvSpPr/>
          <p:nvPr/>
        </p:nvSpPr>
        <p:spPr>
          <a:xfrm>
            <a:off x="0" y="76200"/>
            <a:ext cx="9028922"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3000" y="6019800"/>
            <a:ext cx="3276600" cy="461665"/>
          </a:xfrm>
          <a:prstGeom prst="rect">
            <a:avLst/>
          </a:prstGeom>
          <a:noFill/>
        </p:spPr>
        <p:txBody>
          <a:bodyPr wrap="square" rtlCol="0">
            <a:spAutoFit/>
          </a:bodyPr>
          <a:lstStyle/>
          <a:p>
            <a:r>
              <a:rPr lang="en-US" sz="1200" dirty="0" smtClean="0">
                <a:solidFill>
                  <a:schemeClr val="bg1"/>
                </a:solidFill>
              </a:rPr>
              <a:t>Kevin Schiller</a:t>
            </a:r>
          </a:p>
          <a:p>
            <a:r>
              <a:rPr lang="en-US" sz="1200" dirty="0" smtClean="0">
                <a:solidFill>
                  <a:schemeClr val="bg1"/>
                </a:solidFill>
              </a:rPr>
              <a:t>Washoe County Department of Social Services</a:t>
            </a:r>
            <a:endParaRPr lang="en-US" sz="1200" dirty="0">
              <a:solidFill>
                <a:schemeClr val="bg1"/>
              </a:solidFill>
            </a:endParaRPr>
          </a:p>
        </p:txBody>
      </p:sp>
      <p:sp>
        <p:nvSpPr>
          <p:cNvPr id="13" name="TextBox 12"/>
          <p:cNvSpPr txBox="1"/>
          <p:nvPr/>
        </p:nvSpPr>
        <p:spPr>
          <a:xfrm>
            <a:off x="1143000" y="5314354"/>
            <a:ext cx="3256844" cy="461665"/>
          </a:xfrm>
          <a:prstGeom prst="rect">
            <a:avLst/>
          </a:prstGeom>
          <a:noFill/>
        </p:spPr>
        <p:txBody>
          <a:bodyPr wrap="square" rtlCol="0">
            <a:spAutoFit/>
          </a:bodyPr>
          <a:lstStyle/>
          <a:p>
            <a:r>
              <a:rPr lang="en-US" sz="1200" dirty="0" smtClean="0">
                <a:solidFill>
                  <a:schemeClr val="bg1"/>
                </a:solidFill>
              </a:rPr>
              <a:t>Lisa Ruiz-Lee</a:t>
            </a:r>
          </a:p>
          <a:p>
            <a:r>
              <a:rPr lang="en-US" sz="1200" dirty="0" smtClean="0">
                <a:solidFill>
                  <a:schemeClr val="bg1"/>
                </a:solidFill>
              </a:rPr>
              <a:t>Clark County Department of Family Services</a:t>
            </a:r>
            <a:endParaRPr lang="en-US" sz="1200" dirty="0">
              <a:solidFill>
                <a:schemeClr val="bg1"/>
              </a:solidFill>
            </a:endParaRPr>
          </a:p>
        </p:txBody>
      </p:sp>
      <p:pic>
        <p:nvPicPr>
          <p:cNvPr id="2050" name="Picture 2" descr="C:\Users\jnoble\Desktop\6a00d8345189aa69e2017c3582175e970b.png"/>
          <p:cNvPicPr>
            <a:picLocks noChangeAspect="1" noChangeArrowheads="1"/>
          </p:cNvPicPr>
          <p:nvPr/>
        </p:nvPicPr>
        <p:blipFill rotWithShape="1">
          <a:blip r:embed="rId6">
            <a:extLst>
              <a:ext uri="{28A0092B-C50C-407E-A947-70E740481C1C}">
                <a14:useLocalDpi xmlns:a14="http://schemas.microsoft.com/office/drawing/2010/main" val="0"/>
              </a:ext>
            </a:extLst>
          </a:blip>
          <a:srcRect b="52579"/>
          <a:stretch/>
        </p:blipFill>
        <p:spPr bwMode="auto">
          <a:xfrm>
            <a:off x="1555" y="0"/>
            <a:ext cx="9144000" cy="3041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481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57930"/>
          </a:xfrm>
        </p:spPr>
        <p:txBody>
          <a:bodyPr>
            <a:noAutofit/>
          </a:bodyPr>
          <a:lstStyle/>
          <a:p>
            <a:r>
              <a:rPr lang="en-US" sz="1400" dirty="0" smtClean="0"/>
              <a:t>Children and families come to the attention of the child welfare agency due to reports of abuse or neglect.</a:t>
            </a:r>
          </a:p>
          <a:p>
            <a:pPr lvl="1"/>
            <a:r>
              <a:rPr lang="en-US" sz="1400" dirty="0" smtClean="0"/>
              <a:t> </a:t>
            </a:r>
            <a:r>
              <a:rPr lang="en-US" sz="1400" dirty="0"/>
              <a:t>Often </a:t>
            </a:r>
            <a:r>
              <a:rPr lang="en-US" sz="1400" dirty="0" smtClean="0"/>
              <a:t>these </a:t>
            </a:r>
            <a:r>
              <a:rPr lang="en-US" sz="1400" dirty="0"/>
              <a:t>families face issues such as illness, alcohol or drug </a:t>
            </a:r>
            <a:r>
              <a:rPr lang="en-US" sz="1400" dirty="0" smtClean="0"/>
              <a:t>addiction</a:t>
            </a:r>
            <a:r>
              <a:rPr lang="en-US" sz="1400" dirty="0"/>
              <a:t>, and/or </a:t>
            </a:r>
            <a:r>
              <a:rPr lang="en-US" sz="1400" dirty="0" smtClean="0"/>
              <a:t>homelessness, domestic violence, or other issues</a:t>
            </a:r>
          </a:p>
          <a:p>
            <a:r>
              <a:rPr lang="en-US" sz="1400" dirty="0" smtClean="0"/>
              <a:t>Based on the information in the report, a child protective services investigation may be initiated. The outcome is either a substantiated report, or an unsubstantiated report. </a:t>
            </a:r>
          </a:p>
          <a:p>
            <a:r>
              <a:rPr lang="en-US" sz="1400" dirty="0" smtClean="0"/>
              <a:t>If the report is substantiated, the child welfare agency opens the case for services, which can be in home or out of home</a:t>
            </a:r>
          </a:p>
          <a:p>
            <a:r>
              <a:rPr lang="en-US" sz="1400" dirty="0" smtClean="0"/>
              <a:t>In home cases involve the child welfare agency working with the family to put a safety plan in place so that children can safely remain in the home while the parents work on the issues that brought them to the attention of the child welfare agency </a:t>
            </a:r>
          </a:p>
          <a:p>
            <a:r>
              <a:rPr lang="en-US" sz="1400" dirty="0" smtClean="0"/>
              <a:t>Out of home services involve children being placed in foster care, while the parents work on case plan to address the issues that make it unsafe for the child to remain at home.</a:t>
            </a:r>
          </a:p>
          <a:p>
            <a:r>
              <a:rPr lang="en-US" sz="1400" dirty="0" smtClean="0"/>
              <a:t>Foster care placements may be relatives, or they may be people unrelated to the child or family</a:t>
            </a:r>
            <a:endParaRPr lang="en-US" sz="1400" dirty="0"/>
          </a:p>
        </p:txBody>
      </p:sp>
      <p:sp>
        <p:nvSpPr>
          <p:cNvPr id="3" name="Slide Number Placeholder 2"/>
          <p:cNvSpPr>
            <a:spLocks noGrp="1"/>
          </p:cNvSpPr>
          <p:nvPr>
            <p:ph type="sldNum" sz="quarter" idx="12"/>
          </p:nvPr>
        </p:nvSpPr>
        <p:spPr/>
        <p:txBody>
          <a:bodyPr/>
          <a:lstStyle/>
          <a:p>
            <a:fld id="{B19A0CEE-E79B-4E94-9CD5-C014EDCF7C1D}" type="slidenum">
              <a:rPr lang="en-US" smtClean="0"/>
              <a:t>10</a:t>
            </a:fld>
            <a:endParaRPr lang="en-US"/>
          </a:p>
        </p:txBody>
      </p:sp>
      <p:sp>
        <p:nvSpPr>
          <p:cNvPr id="4" name="Title 3"/>
          <p:cNvSpPr>
            <a:spLocks noGrp="1"/>
          </p:cNvSpPr>
          <p:nvPr>
            <p:ph type="title"/>
          </p:nvPr>
        </p:nvSpPr>
        <p:spPr/>
        <p:txBody>
          <a:bodyPr/>
          <a:lstStyle/>
          <a:p>
            <a:r>
              <a:rPr lang="en-US" dirty="0" smtClean="0"/>
              <a:t>A child’s journey through the child welfare system</a:t>
            </a:r>
            <a:endParaRPr lang="en-US" dirty="0"/>
          </a:p>
        </p:txBody>
      </p:sp>
    </p:spTree>
    <p:extLst>
      <p:ext uri="{BB962C8B-B14F-4D97-AF65-F5344CB8AC3E}">
        <p14:creationId xmlns:p14="http://schemas.microsoft.com/office/powerpoint/2010/main" val="8889807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834129"/>
          </a:xfrm>
        </p:spPr>
        <p:txBody>
          <a:bodyPr>
            <a:noAutofit/>
          </a:bodyPr>
          <a:lstStyle/>
          <a:p>
            <a:pPr algn="just">
              <a:lnSpc>
                <a:spcPct val="120000"/>
              </a:lnSpc>
              <a:spcBef>
                <a:spcPts val="0"/>
              </a:spcBef>
            </a:pPr>
            <a:r>
              <a:rPr lang="en-US" sz="1200" dirty="0" smtClean="0"/>
              <a:t>Foster </a:t>
            </a:r>
            <a:r>
              <a:rPr lang="en-US" sz="1200" dirty="0"/>
              <a:t>families are recruited, trained, and licensed to care for the children temporarily, while their parents work with </a:t>
            </a:r>
            <a:r>
              <a:rPr lang="en-US" sz="1200" dirty="0" smtClean="0"/>
              <a:t>the child </a:t>
            </a:r>
            <a:r>
              <a:rPr lang="en-US" sz="1200" dirty="0"/>
              <a:t>welfare </a:t>
            </a:r>
            <a:r>
              <a:rPr lang="en-US" sz="1200" dirty="0" smtClean="0"/>
              <a:t>agency to </a:t>
            </a:r>
            <a:r>
              <a:rPr lang="en-US" sz="1200" dirty="0"/>
              <a:t>resolve their family issues. Relatives may also be licensed as foster parents.</a:t>
            </a:r>
          </a:p>
          <a:p>
            <a:pPr algn="just">
              <a:lnSpc>
                <a:spcPct val="120000"/>
              </a:lnSpc>
              <a:spcBef>
                <a:spcPts val="0"/>
              </a:spcBef>
            </a:pPr>
            <a:endParaRPr lang="en-US" sz="1200" dirty="0"/>
          </a:p>
          <a:p>
            <a:pPr algn="just">
              <a:lnSpc>
                <a:spcPct val="120000"/>
              </a:lnSpc>
              <a:spcBef>
                <a:spcPts val="0"/>
              </a:spcBef>
            </a:pPr>
            <a:r>
              <a:rPr lang="en-US" sz="1200" dirty="0"/>
              <a:t>Foster care is intended to be a short term </a:t>
            </a:r>
            <a:r>
              <a:rPr lang="en-US" sz="1200" dirty="0" smtClean="0"/>
              <a:t>temporary situation </a:t>
            </a:r>
            <a:r>
              <a:rPr lang="en-US" sz="1200" dirty="0"/>
              <a:t>until a permanent placement can be made:</a:t>
            </a:r>
          </a:p>
          <a:p>
            <a:pPr lvl="1" algn="just">
              <a:lnSpc>
                <a:spcPct val="120000"/>
              </a:lnSpc>
              <a:spcBef>
                <a:spcPts val="0"/>
              </a:spcBef>
            </a:pPr>
            <a:r>
              <a:rPr lang="en-US" sz="1200" dirty="0"/>
              <a:t>Reunification with biological parent(s).</a:t>
            </a:r>
          </a:p>
          <a:p>
            <a:pPr lvl="2" algn="just">
              <a:lnSpc>
                <a:spcPct val="120000"/>
              </a:lnSpc>
              <a:spcBef>
                <a:spcPts val="0"/>
              </a:spcBef>
            </a:pPr>
            <a:r>
              <a:rPr lang="en-US" sz="1200" dirty="0"/>
              <a:t>When it is deemed in the child’s best </a:t>
            </a:r>
            <a:r>
              <a:rPr lang="en-US" sz="1200" dirty="0" smtClean="0"/>
              <a:t>interest, and the family can safely maintain their children in their home.  </a:t>
            </a:r>
            <a:r>
              <a:rPr lang="en-US" sz="1200" dirty="0"/>
              <a:t>This is generally the first choice.</a:t>
            </a:r>
          </a:p>
          <a:p>
            <a:pPr lvl="1" algn="just">
              <a:lnSpc>
                <a:spcPct val="120000"/>
              </a:lnSpc>
              <a:spcBef>
                <a:spcPts val="0"/>
              </a:spcBef>
            </a:pPr>
            <a:r>
              <a:rPr lang="en-US" sz="1200" dirty="0"/>
              <a:t>Adoption</a:t>
            </a:r>
          </a:p>
          <a:p>
            <a:pPr lvl="2" algn="just">
              <a:lnSpc>
                <a:spcPct val="120000"/>
              </a:lnSpc>
              <a:spcBef>
                <a:spcPts val="0"/>
              </a:spcBef>
            </a:pPr>
            <a:r>
              <a:rPr lang="en-US" sz="1200" dirty="0"/>
              <a:t>Preferably by a biological family member such as an aunt or grandparent.</a:t>
            </a:r>
          </a:p>
          <a:p>
            <a:pPr lvl="2" algn="just">
              <a:lnSpc>
                <a:spcPct val="120000"/>
              </a:lnSpc>
              <a:spcBef>
                <a:spcPts val="0"/>
              </a:spcBef>
            </a:pPr>
            <a:r>
              <a:rPr lang="en-US" sz="1200" dirty="0"/>
              <a:t>If no biological family member is willing or able to adopt, the next preference is for the child to be adopted by the foster parents or by someone else involved in the child’s life (such as a teacher or a coach).  This is to maintain continuity in the child’s life.</a:t>
            </a:r>
          </a:p>
          <a:p>
            <a:pPr lvl="2" algn="just">
              <a:lnSpc>
                <a:spcPct val="120000"/>
              </a:lnSpc>
              <a:spcBef>
                <a:spcPts val="0"/>
              </a:spcBef>
            </a:pPr>
            <a:r>
              <a:rPr lang="en-US" sz="1200" dirty="0"/>
              <a:t>If neither above options are available, the child may be adopted by someone who is a stranger to the child.</a:t>
            </a:r>
          </a:p>
          <a:p>
            <a:pPr lvl="1" algn="just">
              <a:lnSpc>
                <a:spcPct val="120000"/>
              </a:lnSpc>
              <a:spcBef>
                <a:spcPts val="0"/>
              </a:spcBef>
            </a:pPr>
            <a:r>
              <a:rPr lang="en-US" sz="1200" dirty="0"/>
              <a:t>Permanent transfer of guardianship.</a:t>
            </a:r>
          </a:p>
          <a:p>
            <a:pPr lvl="1" algn="just">
              <a:lnSpc>
                <a:spcPct val="120000"/>
              </a:lnSpc>
              <a:spcBef>
                <a:spcPts val="0"/>
              </a:spcBef>
            </a:pPr>
            <a:r>
              <a:rPr lang="en-US" sz="1200" dirty="0"/>
              <a:t>If none of these options are viable the plan for the minor may enter OPPLA (Other Planned Permanent Living Arrangement).  This option allows the child to stay in custody of the public agency and in foster care until age 18 and may receive independent living services.</a:t>
            </a:r>
          </a:p>
          <a:p>
            <a:pPr algn="just">
              <a:lnSpc>
                <a:spcPct val="120000"/>
              </a:lnSpc>
              <a:spcBef>
                <a:spcPts val="0"/>
              </a:spcBef>
            </a:pPr>
            <a:endParaRPr lang="en-US" sz="1000" dirty="0"/>
          </a:p>
          <a:p>
            <a:endParaRPr lang="en-US" dirty="0"/>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11</a:t>
            </a:fld>
            <a:endParaRPr lang="en-US"/>
          </a:p>
        </p:txBody>
      </p:sp>
      <p:sp>
        <p:nvSpPr>
          <p:cNvPr id="4" name="Title 3"/>
          <p:cNvSpPr>
            <a:spLocks noGrp="1"/>
          </p:cNvSpPr>
          <p:nvPr>
            <p:ph type="title"/>
          </p:nvPr>
        </p:nvSpPr>
        <p:spPr/>
        <p:txBody>
          <a:bodyPr/>
          <a:lstStyle/>
          <a:p>
            <a:r>
              <a:rPr lang="en-US" dirty="0" smtClean="0"/>
              <a:t>A child’s journey through the Child Welfare system</a:t>
            </a:r>
            <a:endParaRPr lang="en-US" dirty="0"/>
          </a:p>
        </p:txBody>
      </p:sp>
    </p:spTree>
    <p:extLst>
      <p:ext uri="{BB962C8B-B14F-4D97-AF65-F5344CB8AC3E}">
        <p14:creationId xmlns:p14="http://schemas.microsoft.com/office/powerpoint/2010/main" val="2855284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12</a:t>
            </a:fld>
            <a:endParaRPr lang="en-US"/>
          </a:p>
        </p:txBody>
      </p:sp>
      <p:sp>
        <p:nvSpPr>
          <p:cNvPr id="5" name="Title 3"/>
          <p:cNvSpPr>
            <a:spLocks noGrp="1"/>
          </p:cNvSpPr>
          <p:nvPr>
            <p:ph type="title"/>
          </p:nvPr>
        </p:nvSpPr>
        <p:spPr>
          <a:xfrm>
            <a:off x="381000" y="355847"/>
            <a:ext cx="8381260" cy="1054394"/>
          </a:xfrm>
        </p:spPr>
        <p:txBody>
          <a:bodyPr/>
          <a:lstStyle/>
          <a:p>
            <a:r>
              <a:rPr lang="en-US" dirty="0" smtClean="0"/>
              <a:t>A child’s journey through the child welfare system</a:t>
            </a:r>
            <a:endParaRPr lang="en-US" dirty="0"/>
          </a:p>
        </p:txBody>
      </p:sp>
      <p:sp>
        <p:nvSpPr>
          <p:cNvPr id="6" name="Text Box 14"/>
          <p:cNvSpPr txBox="1">
            <a:spLocks noChangeArrowheads="1"/>
          </p:cNvSpPr>
          <p:nvPr/>
        </p:nvSpPr>
        <p:spPr bwMode="auto">
          <a:xfrm>
            <a:off x="3381378" y="1747838"/>
            <a:ext cx="1981200" cy="22383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Suspected child abuse or neglect</a:t>
            </a:r>
          </a:p>
        </p:txBody>
      </p:sp>
      <p:sp>
        <p:nvSpPr>
          <p:cNvPr id="7" name="Text Box 15"/>
          <p:cNvSpPr txBox="1">
            <a:spLocks noChangeArrowheads="1"/>
          </p:cNvSpPr>
          <p:nvPr/>
        </p:nvSpPr>
        <p:spPr bwMode="auto">
          <a:xfrm>
            <a:off x="1476378" y="2146756"/>
            <a:ext cx="5943600" cy="21544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Professional or community member reports suspected abuse to </a:t>
            </a:r>
            <a:r>
              <a:rPr lang="en-US" sz="800" dirty="0" smtClean="0">
                <a:solidFill>
                  <a:schemeClr val="tx2"/>
                </a:solidFill>
              </a:rPr>
              <a:t>CPS.  Worker </a:t>
            </a:r>
            <a:r>
              <a:rPr lang="en-US" sz="800" dirty="0">
                <a:solidFill>
                  <a:schemeClr val="tx2"/>
                </a:solidFill>
              </a:rPr>
              <a:t>screens referral</a:t>
            </a:r>
          </a:p>
        </p:txBody>
      </p:sp>
      <p:sp>
        <p:nvSpPr>
          <p:cNvPr id="8" name="Text Box 16"/>
          <p:cNvSpPr txBox="1">
            <a:spLocks noChangeArrowheads="1"/>
          </p:cNvSpPr>
          <p:nvPr/>
        </p:nvSpPr>
        <p:spPr bwMode="auto">
          <a:xfrm>
            <a:off x="4448178" y="2557046"/>
            <a:ext cx="29718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Referral becomes a report and is “screened in” and either referred for investigation or a DR assessment</a:t>
            </a:r>
          </a:p>
        </p:txBody>
      </p:sp>
      <p:sp>
        <p:nvSpPr>
          <p:cNvPr id="9" name="Text Box 17"/>
          <p:cNvSpPr txBox="1">
            <a:spLocks noChangeArrowheads="1"/>
          </p:cNvSpPr>
          <p:nvPr/>
        </p:nvSpPr>
        <p:spPr bwMode="auto">
          <a:xfrm>
            <a:off x="1476378" y="2552283"/>
            <a:ext cx="2667000" cy="338554"/>
          </a:xfrm>
          <a:prstGeom prst="rect">
            <a:avLst/>
          </a:prstGeom>
          <a:solidFill>
            <a:schemeClr val="accent1"/>
          </a:solidFill>
          <a:ln w="9525">
            <a:solidFill>
              <a:schemeClr val="tx2"/>
            </a:solidFill>
            <a:miter lim="800000"/>
            <a:headEnd/>
            <a:tailEnd/>
          </a:ln>
          <a:effectLst/>
          <a:extLst/>
        </p:spPr>
        <p:txBody>
          <a:bodyPr wrap="square">
            <a:spAutoFit/>
          </a:bodyPr>
          <a:lstStyle/>
          <a:p>
            <a:pPr algn="ctr">
              <a:spcBef>
                <a:spcPct val="50000"/>
              </a:spcBef>
            </a:pPr>
            <a:r>
              <a:rPr lang="en-US" sz="800" dirty="0">
                <a:solidFill>
                  <a:schemeClr val="bg1"/>
                </a:solidFill>
              </a:rPr>
              <a:t>Information provided does not meet the State’s allegation criteria and referral is “screened out”</a:t>
            </a:r>
          </a:p>
        </p:txBody>
      </p:sp>
      <p:sp>
        <p:nvSpPr>
          <p:cNvPr id="10" name="Text Box 18"/>
          <p:cNvSpPr txBox="1">
            <a:spLocks noChangeArrowheads="1"/>
          </p:cNvSpPr>
          <p:nvPr/>
        </p:nvSpPr>
        <p:spPr bwMode="auto">
          <a:xfrm>
            <a:off x="2905890" y="3082925"/>
            <a:ext cx="2971800" cy="21544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Initial Safety Assessments Conducted</a:t>
            </a:r>
          </a:p>
        </p:txBody>
      </p:sp>
      <p:sp>
        <p:nvSpPr>
          <p:cNvPr id="11" name="Text Box 19"/>
          <p:cNvSpPr txBox="1">
            <a:spLocks noChangeArrowheads="1"/>
          </p:cNvSpPr>
          <p:nvPr/>
        </p:nvSpPr>
        <p:spPr bwMode="auto">
          <a:xfrm>
            <a:off x="2601090" y="3505200"/>
            <a:ext cx="1066800"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There are no safety concerns and risk is low</a:t>
            </a:r>
          </a:p>
        </p:txBody>
      </p:sp>
      <p:sp>
        <p:nvSpPr>
          <p:cNvPr id="12" name="Text Box 20"/>
          <p:cNvSpPr txBox="1">
            <a:spLocks noChangeArrowheads="1"/>
          </p:cNvSpPr>
          <p:nvPr/>
        </p:nvSpPr>
        <p:spPr bwMode="auto">
          <a:xfrm>
            <a:off x="3838578" y="3505200"/>
            <a:ext cx="1066800"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Safety concerns and risk are moderate</a:t>
            </a:r>
          </a:p>
        </p:txBody>
      </p:sp>
      <p:sp>
        <p:nvSpPr>
          <p:cNvPr id="13" name="Text Box 21"/>
          <p:cNvSpPr txBox="1">
            <a:spLocks noChangeArrowheads="1"/>
          </p:cNvSpPr>
          <p:nvPr/>
        </p:nvSpPr>
        <p:spPr bwMode="auto">
          <a:xfrm>
            <a:off x="5057778" y="3505200"/>
            <a:ext cx="1066800"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Safety concerns and/or risk is significant</a:t>
            </a:r>
          </a:p>
        </p:txBody>
      </p:sp>
      <p:sp>
        <p:nvSpPr>
          <p:cNvPr id="14" name="Text Box 23"/>
          <p:cNvSpPr txBox="1">
            <a:spLocks noChangeArrowheads="1"/>
          </p:cNvSpPr>
          <p:nvPr/>
        </p:nvSpPr>
        <p:spPr bwMode="auto">
          <a:xfrm>
            <a:off x="4600578" y="4136771"/>
            <a:ext cx="1524000" cy="4683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CPS investigates allegations of abuse and neglect and implements a safety plan</a:t>
            </a:r>
          </a:p>
        </p:txBody>
      </p:sp>
      <p:sp>
        <p:nvSpPr>
          <p:cNvPr id="15" name="Text Box 24"/>
          <p:cNvSpPr txBox="1">
            <a:spLocks noChangeArrowheads="1"/>
          </p:cNvSpPr>
          <p:nvPr/>
        </p:nvSpPr>
        <p:spPr bwMode="auto">
          <a:xfrm>
            <a:off x="1628778" y="4120670"/>
            <a:ext cx="1219200" cy="584775"/>
          </a:xfrm>
          <a:prstGeom prst="rect">
            <a:avLst/>
          </a:prstGeom>
          <a:solidFill>
            <a:schemeClr val="accent4"/>
          </a:solidFill>
          <a:ln w="9525">
            <a:solidFill>
              <a:schemeClr val="tx2"/>
            </a:solidFill>
            <a:miter lim="800000"/>
            <a:headEnd/>
            <a:tailEnd/>
          </a:ln>
          <a:effectLst/>
          <a:extLst/>
        </p:spPr>
        <p:txBody>
          <a:bodyPr wrap="square">
            <a:spAutoFit/>
          </a:bodyPr>
          <a:lstStyle/>
          <a:p>
            <a:pPr algn="ctr">
              <a:spcBef>
                <a:spcPct val="50000"/>
              </a:spcBef>
            </a:pPr>
            <a:r>
              <a:rPr lang="en-US" sz="800" dirty="0">
                <a:solidFill>
                  <a:schemeClr val="bg1"/>
                </a:solidFill>
              </a:rPr>
              <a:t>No services are found to be appropriate.  Family may be referred elsewhere</a:t>
            </a:r>
          </a:p>
        </p:txBody>
      </p:sp>
      <p:sp>
        <p:nvSpPr>
          <p:cNvPr id="16" name="Text Box 25"/>
          <p:cNvSpPr txBox="1">
            <a:spLocks noChangeArrowheads="1"/>
          </p:cNvSpPr>
          <p:nvPr/>
        </p:nvSpPr>
        <p:spPr bwMode="auto">
          <a:xfrm>
            <a:off x="2924178" y="4123944"/>
            <a:ext cx="1219200" cy="584775"/>
          </a:xfrm>
          <a:prstGeom prst="rect">
            <a:avLst/>
          </a:prstGeom>
          <a:solidFill>
            <a:schemeClr val="accent2"/>
          </a:solidFill>
          <a:ln w="9525">
            <a:solidFill>
              <a:schemeClr val="tx2"/>
            </a:solidFill>
            <a:miter lim="800000"/>
            <a:headEnd/>
            <a:tailEnd/>
          </a:ln>
          <a:effectLst/>
          <a:extLst/>
        </p:spPr>
        <p:txBody>
          <a:bodyPr wrap="square">
            <a:spAutoFit/>
          </a:bodyPr>
          <a:lstStyle/>
          <a:p>
            <a:pPr algn="ctr"/>
            <a:r>
              <a:rPr lang="en-US" sz="800" dirty="0">
                <a:solidFill>
                  <a:schemeClr val="bg1"/>
                </a:solidFill>
              </a:rPr>
              <a:t>Services may be offered to address family </a:t>
            </a:r>
            <a:r>
              <a:rPr lang="en-US" sz="800" dirty="0" smtClean="0">
                <a:solidFill>
                  <a:schemeClr val="bg1"/>
                </a:solidFill>
              </a:rPr>
              <a:t>needs</a:t>
            </a:r>
          </a:p>
          <a:p>
            <a:pPr algn="ctr"/>
            <a:endParaRPr lang="en-US" sz="800" dirty="0">
              <a:solidFill>
                <a:schemeClr val="bg1"/>
              </a:solidFill>
            </a:endParaRPr>
          </a:p>
        </p:txBody>
      </p:sp>
      <p:sp>
        <p:nvSpPr>
          <p:cNvPr id="17" name="Text Box 26"/>
          <p:cNvSpPr txBox="1">
            <a:spLocks noChangeArrowheads="1"/>
          </p:cNvSpPr>
          <p:nvPr/>
        </p:nvSpPr>
        <p:spPr bwMode="auto">
          <a:xfrm>
            <a:off x="5633850" y="4800600"/>
            <a:ext cx="1557528"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800" dirty="0">
                <a:solidFill>
                  <a:schemeClr val="tx2"/>
                </a:solidFill>
              </a:rPr>
              <a:t>Insufficient evidence of abuse or neglect: “Unsubstantiated”</a:t>
            </a:r>
          </a:p>
        </p:txBody>
      </p:sp>
      <p:sp>
        <p:nvSpPr>
          <p:cNvPr id="18" name="Text Box 27"/>
          <p:cNvSpPr txBox="1">
            <a:spLocks noChangeArrowheads="1"/>
          </p:cNvSpPr>
          <p:nvPr/>
        </p:nvSpPr>
        <p:spPr bwMode="auto">
          <a:xfrm>
            <a:off x="3667890" y="4805362"/>
            <a:ext cx="1737360"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Evidence of abuse or neglect:</a:t>
            </a:r>
          </a:p>
          <a:p>
            <a:pPr algn="ctr"/>
            <a:r>
              <a:rPr lang="en-US" sz="800" dirty="0">
                <a:solidFill>
                  <a:schemeClr val="tx2"/>
                </a:solidFill>
              </a:rPr>
              <a:t>“Substantiated”</a:t>
            </a:r>
          </a:p>
          <a:p>
            <a:pPr algn="ctr"/>
            <a:endParaRPr lang="en-US" sz="800" dirty="0">
              <a:solidFill>
                <a:schemeClr val="tx2"/>
              </a:solidFill>
            </a:endParaRPr>
          </a:p>
        </p:txBody>
      </p:sp>
      <p:sp>
        <p:nvSpPr>
          <p:cNvPr id="19" name="Text Box 28"/>
          <p:cNvSpPr txBox="1">
            <a:spLocks noChangeArrowheads="1"/>
          </p:cNvSpPr>
          <p:nvPr/>
        </p:nvSpPr>
        <p:spPr bwMode="auto">
          <a:xfrm>
            <a:off x="3667890" y="5470899"/>
            <a:ext cx="1813560" cy="46166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Child has been harmed and a risk of future abuse or ongoing safety concerns are present</a:t>
            </a:r>
          </a:p>
        </p:txBody>
      </p:sp>
      <p:sp>
        <p:nvSpPr>
          <p:cNvPr id="20" name="Rectangle 29"/>
          <p:cNvSpPr>
            <a:spLocks noChangeArrowheads="1"/>
          </p:cNvSpPr>
          <p:nvPr/>
        </p:nvSpPr>
        <p:spPr bwMode="auto">
          <a:xfrm>
            <a:off x="3667890" y="6137713"/>
            <a:ext cx="1813560" cy="3810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800" dirty="0">
                <a:solidFill>
                  <a:schemeClr val="tx2"/>
                </a:solidFill>
              </a:rPr>
              <a:t>Child placed in</a:t>
            </a:r>
          </a:p>
          <a:p>
            <a:pPr algn="ctr"/>
            <a:r>
              <a:rPr lang="en-US" sz="800" dirty="0">
                <a:solidFill>
                  <a:schemeClr val="tx2"/>
                </a:solidFill>
              </a:rPr>
              <a:t> protective custody</a:t>
            </a:r>
          </a:p>
        </p:txBody>
      </p:sp>
      <p:sp>
        <p:nvSpPr>
          <p:cNvPr id="21" name="Text Box 30"/>
          <p:cNvSpPr txBox="1">
            <a:spLocks noChangeArrowheads="1"/>
          </p:cNvSpPr>
          <p:nvPr/>
        </p:nvSpPr>
        <p:spPr bwMode="auto">
          <a:xfrm>
            <a:off x="5633850" y="5478440"/>
            <a:ext cx="1066800" cy="45397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Low or no risk of future abuse </a:t>
            </a:r>
            <a:r>
              <a:rPr lang="en-US" sz="800" dirty="0" smtClean="0">
                <a:solidFill>
                  <a:schemeClr val="tx2"/>
                </a:solidFill>
              </a:rPr>
              <a:t>found</a:t>
            </a:r>
          </a:p>
          <a:p>
            <a:pPr algn="ctr">
              <a:spcBef>
                <a:spcPct val="50000"/>
              </a:spcBef>
            </a:pPr>
            <a:endParaRPr lang="en-US" sz="500" dirty="0">
              <a:solidFill>
                <a:schemeClr val="tx2"/>
              </a:solidFill>
            </a:endParaRPr>
          </a:p>
        </p:txBody>
      </p:sp>
      <p:sp>
        <p:nvSpPr>
          <p:cNvPr id="22" name="Text Box 31"/>
          <p:cNvSpPr txBox="1">
            <a:spLocks noChangeArrowheads="1"/>
          </p:cNvSpPr>
          <p:nvPr/>
        </p:nvSpPr>
        <p:spPr bwMode="auto">
          <a:xfrm>
            <a:off x="6886578" y="5472111"/>
            <a:ext cx="1066800" cy="223838"/>
          </a:xfrm>
          <a:prstGeom prst="rect">
            <a:avLst/>
          </a:prstGeom>
          <a:solidFill>
            <a:schemeClr val="accent3"/>
          </a:solidFill>
          <a:ln w="9525">
            <a:solidFill>
              <a:schemeClr val="tx2"/>
            </a:solidFill>
            <a:miter lim="800000"/>
            <a:headEnd/>
            <a:tailEnd/>
          </a:ln>
          <a:effectLst/>
          <a:extLst/>
        </p:spPr>
        <p:txBody>
          <a:bodyPr>
            <a:spAutoFit/>
          </a:bodyPr>
          <a:lstStyle/>
          <a:p>
            <a:pPr algn="ctr">
              <a:spcBef>
                <a:spcPct val="50000"/>
              </a:spcBef>
            </a:pPr>
            <a:r>
              <a:rPr lang="en-US" sz="800" dirty="0">
                <a:solidFill>
                  <a:schemeClr val="bg1"/>
                </a:solidFill>
              </a:rPr>
              <a:t>Case closed</a:t>
            </a:r>
          </a:p>
        </p:txBody>
      </p:sp>
      <p:sp>
        <p:nvSpPr>
          <p:cNvPr id="23" name="Text Box 32"/>
          <p:cNvSpPr txBox="1">
            <a:spLocks noChangeArrowheads="1"/>
          </p:cNvSpPr>
          <p:nvPr/>
        </p:nvSpPr>
        <p:spPr bwMode="auto">
          <a:xfrm>
            <a:off x="6886578" y="5770547"/>
            <a:ext cx="1066800" cy="468313"/>
          </a:xfrm>
          <a:prstGeom prst="rect">
            <a:avLst/>
          </a:prstGeom>
          <a:solidFill>
            <a:schemeClr val="accent5"/>
          </a:solidFill>
          <a:ln w="9525">
            <a:solidFill>
              <a:schemeClr val="tx2"/>
            </a:solidFill>
            <a:miter lim="800000"/>
            <a:headEnd/>
            <a:tailEnd/>
          </a:ln>
          <a:effectLst/>
          <a:extLst/>
        </p:spPr>
        <p:txBody>
          <a:bodyPr wrap="square">
            <a:spAutoFit/>
          </a:bodyPr>
          <a:lstStyle/>
          <a:p>
            <a:pPr algn="ctr">
              <a:spcBef>
                <a:spcPct val="50000"/>
              </a:spcBef>
            </a:pPr>
            <a:r>
              <a:rPr lang="en-US" sz="800" dirty="0">
                <a:solidFill>
                  <a:schemeClr val="bg1"/>
                </a:solidFill>
              </a:rPr>
              <a:t>Family may be referred for voluntary services</a:t>
            </a:r>
          </a:p>
        </p:txBody>
      </p:sp>
      <p:sp>
        <p:nvSpPr>
          <p:cNvPr id="24" name="Line 33"/>
          <p:cNvSpPr>
            <a:spLocks noChangeShapeType="1"/>
          </p:cNvSpPr>
          <p:nvPr/>
        </p:nvSpPr>
        <p:spPr bwMode="auto">
          <a:xfrm>
            <a:off x="4295778" y="1971675"/>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5" name="Line 34"/>
          <p:cNvSpPr>
            <a:spLocks noChangeShapeType="1"/>
          </p:cNvSpPr>
          <p:nvPr/>
        </p:nvSpPr>
        <p:spPr bwMode="auto">
          <a:xfrm>
            <a:off x="2695578" y="2362200"/>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6" name="Line 35"/>
          <p:cNvSpPr>
            <a:spLocks noChangeShapeType="1"/>
          </p:cNvSpPr>
          <p:nvPr/>
        </p:nvSpPr>
        <p:spPr bwMode="auto">
          <a:xfrm>
            <a:off x="5895978" y="2362200"/>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7" name="Line 36"/>
          <p:cNvSpPr>
            <a:spLocks noChangeShapeType="1"/>
          </p:cNvSpPr>
          <p:nvPr/>
        </p:nvSpPr>
        <p:spPr bwMode="auto">
          <a:xfrm>
            <a:off x="4963290" y="2895600"/>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8" name="Line 38"/>
          <p:cNvSpPr>
            <a:spLocks noChangeShapeType="1"/>
          </p:cNvSpPr>
          <p:nvPr/>
        </p:nvSpPr>
        <p:spPr bwMode="auto">
          <a:xfrm>
            <a:off x="3134490" y="3297936"/>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9" name="Line 39"/>
          <p:cNvSpPr>
            <a:spLocks noChangeShapeType="1"/>
          </p:cNvSpPr>
          <p:nvPr/>
        </p:nvSpPr>
        <p:spPr bwMode="auto">
          <a:xfrm>
            <a:off x="4353690" y="3297936"/>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 name="Line 40"/>
          <p:cNvSpPr>
            <a:spLocks noChangeShapeType="1"/>
          </p:cNvSpPr>
          <p:nvPr/>
        </p:nvSpPr>
        <p:spPr bwMode="auto">
          <a:xfrm>
            <a:off x="5572890" y="3297936"/>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 name="Line 43"/>
          <p:cNvSpPr>
            <a:spLocks noChangeShapeType="1"/>
          </p:cNvSpPr>
          <p:nvPr/>
        </p:nvSpPr>
        <p:spPr bwMode="auto">
          <a:xfrm>
            <a:off x="2695578" y="3966865"/>
            <a:ext cx="0" cy="11574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3" name="Line 44"/>
          <p:cNvSpPr>
            <a:spLocks noChangeShapeType="1"/>
          </p:cNvSpPr>
          <p:nvPr/>
        </p:nvSpPr>
        <p:spPr bwMode="auto">
          <a:xfrm>
            <a:off x="5591178" y="3966864"/>
            <a:ext cx="0" cy="118217"/>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4" name="Line 47"/>
          <p:cNvSpPr>
            <a:spLocks noChangeShapeType="1"/>
          </p:cNvSpPr>
          <p:nvPr/>
        </p:nvSpPr>
        <p:spPr bwMode="auto">
          <a:xfrm>
            <a:off x="4871850" y="4609719"/>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5" name="Line 48"/>
          <p:cNvSpPr>
            <a:spLocks noChangeShapeType="1"/>
          </p:cNvSpPr>
          <p:nvPr/>
        </p:nvSpPr>
        <p:spPr bwMode="auto">
          <a:xfrm>
            <a:off x="5862450" y="4609719"/>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7" name="Line 51"/>
          <p:cNvSpPr>
            <a:spLocks noChangeShapeType="1"/>
          </p:cNvSpPr>
          <p:nvPr/>
        </p:nvSpPr>
        <p:spPr bwMode="auto">
          <a:xfrm>
            <a:off x="4557906" y="5939593"/>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8" name="Line 52"/>
          <p:cNvSpPr>
            <a:spLocks noChangeShapeType="1"/>
          </p:cNvSpPr>
          <p:nvPr/>
        </p:nvSpPr>
        <p:spPr bwMode="auto">
          <a:xfrm>
            <a:off x="5405250" y="5046662"/>
            <a:ext cx="15240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9" name="Line 53"/>
          <p:cNvSpPr>
            <a:spLocks noChangeShapeType="1"/>
          </p:cNvSpPr>
          <p:nvPr/>
        </p:nvSpPr>
        <p:spPr bwMode="auto">
          <a:xfrm>
            <a:off x="5557650" y="5046662"/>
            <a:ext cx="0" cy="220648"/>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0" name="Line 54"/>
          <p:cNvSpPr>
            <a:spLocks noChangeShapeType="1"/>
          </p:cNvSpPr>
          <p:nvPr/>
        </p:nvSpPr>
        <p:spPr bwMode="auto">
          <a:xfrm>
            <a:off x="5552887" y="5267310"/>
            <a:ext cx="60960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1" name="Line 65"/>
          <p:cNvSpPr>
            <a:spLocks noChangeShapeType="1"/>
          </p:cNvSpPr>
          <p:nvPr/>
        </p:nvSpPr>
        <p:spPr bwMode="auto">
          <a:xfrm>
            <a:off x="6700455" y="5576881"/>
            <a:ext cx="143256"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2" name="Line 66"/>
          <p:cNvSpPr>
            <a:spLocks noChangeShapeType="1"/>
          </p:cNvSpPr>
          <p:nvPr/>
        </p:nvSpPr>
        <p:spPr bwMode="auto">
          <a:xfrm>
            <a:off x="6700455" y="5862637"/>
            <a:ext cx="143256"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3" name="Line 67"/>
          <p:cNvSpPr>
            <a:spLocks noChangeShapeType="1"/>
          </p:cNvSpPr>
          <p:nvPr/>
        </p:nvSpPr>
        <p:spPr bwMode="auto">
          <a:xfrm>
            <a:off x="7191378" y="4953000"/>
            <a:ext cx="1033272"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 name="Line 68"/>
          <p:cNvSpPr>
            <a:spLocks noChangeShapeType="1"/>
          </p:cNvSpPr>
          <p:nvPr/>
        </p:nvSpPr>
        <p:spPr bwMode="auto">
          <a:xfrm flipH="1">
            <a:off x="8224650" y="4948238"/>
            <a:ext cx="4950" cy="1085462"/>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5" name="Line 69"/>
          <p:cNvSpPr>
            <a:spLocks noChangeShapeType="1"/>
          </p:cNvSpPr>
          <p:nvPr/>
        </p:nvSpPr>
        <p:spPr bwMode="auto">
          <a:xfrm flipH="1">
            <a:off x="7986906" y="6034089"/>
            <a:ext cx="242694"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6" name="Line 70"/>
          <p:cNvSpPr>
            <a:spLocks noChangeShapeType="1"/>
          </p:cNvSpPr>
          <p:nvPr/>
        </p:nvSpPr>
        <p:spPr bwMode="auto">
          <a:xfrm flipH="1">
            <a:off x="7986906" y="5584030"/>
            <a:ext cx="242694" cy="784"/>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8" name="Line 72"/>
          <p:cNvSpPr>
            <a:spLocks noChangeShapeType="1"/>
          </p:cNvSpPr>
          <p:nvPr/>
        </p:nvSpPr>
        <p:spPr bwMode="auto">
          <a:xfrm>
            <a:off x="3533778" y="3962400"/>
            <a:ext cx="0" cy="124968"/>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 name="Line 72"/>
          <p:cNvSpPr>
            <a:spLocks noChangeShapeType="1"/>
          </p:cNvSpPr>
          <p:nvPr/>
        </p:nvSpPr>
        <p:spPr bwMode="auto">
          <a:xfrm>
            <a:off x="4752978" y="3966864"/>
            <a:ext cx="0" cy="120503"/>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0" name="Line 47"/>
          <p:cNvSpPr>
            <a:spLocks noChangeShapeType="1"/>
          </p:cNvSpPr>
          <p:nvPr/>
        </p:nvSpPr>
        <p:spPr bwMode="auto">
          <a:xfrm>
            <a:off x="4536570" y="5266944"/>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 name="Line 47"/>
          <p:cNvSpPr>
            <a:spLocks noChangeShapeType="1"/>
          </p:cNvSpPr>
          <p:nvPr/>
        </p:nvSpPr>
        <p:spPr bwMode="auto">
          <a:xfrm>
            <a:off x="6162487" y="5262563"/>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extLst>
      <p:ext uri="{BB962C8B-B14F-4D97-AF65-F5344CB8AC3E}">
        <p14:creationId xmlns:p14="http://schemas.microsoft.com/office/powerpoint/2010/main" val="30112566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13</a:t>
            </a:fld>
            <a:endParaRPr lang="en-US"/>
          </a:p>
        </p:txBody>
      </p:sp>
      <p:sp>
        <p:nvSpPr>
          <p:cNvPr id="4" name="Title 3"/>
          <p:cNvSpPr>
            <a:spLocks noGrp="1"/>
          </p:cNvSpPr>
          <p:nvPr>
            <p:ph type="title"/>
          </p:nvPr>
        </p:nvSpPr>
        <p:spPr/>
        <p:txBody>
          <a:bodyPr/>
          <a:lstStyle/>
          <a:p>
            <a:r>
              <a:rPr lang="en-US" dirty="0"/>
              <a:t>A child’s journey through the </a:t>
            </a:r>
            <a:r>
              <a:rPr lang="en-US" dirty="0" smtClean="0"/>
              <a:t>child welfare system </a:t>
            </a:r>
            <a:r>
              <a:rPr lang="en-US" sz="1800" dirty="0" smtClean="0"/>
              <a:t>(continued)</a:t>
            </a:r>
            <a:endParaRPr lang="en-US" sz="1800" dirty="0"/>
          </a:p>
        </p:txBody>
      </p:sp>
      <p:sp>
        <p:nvSpPr>
          <p:cNvPr id="48" name="Text Box 3"/>
          <p:cNvSpPr txBox="1">
            <a:spLocks noChangeArrowheads="1"/>
          </p:cNvSpPr>
          <p:nvPr/>
        </p:nvSpPr>
        <p:spPr bwMode="auto">
          <a:xfrm>
            <a:off x="3429000" y="1767316"/>
            <a:ext cx="1981200" cy="223837"/>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Child Placed in Protective Custody</a:t>
            </a:r>
          </a:p>
        </p:txBody>
      </p:sp>
      <p:sp>
        <p:nvSpPr>
          <p:cNvPr id="49" name="Text Box 4"/>
          <p:cNvSpPr txBox="1">
            <a:spLocks noChangeArrowheads="1"/>
          </p:cNvSpPr>
          <p:nvPr/>
        </p:nvSpPr>
        <p:spPr bwMode="auto">
          <a:xfrm>
            <a:off x="2590800" y="2140660"/>
            <a:ext cx="3429000" cy="21544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Preliminary protective hearing:  Court determines initial placement</a:t>
            </a:r>
          </a:p>
        </p:txBody>
      </p:sp>
      <p:sp>
        <p:nvSpPr>
          <p:cNvPr id="50" name="Text Box 5"/>
          <p:cNvSpPr txBox="1">
            <a:spLocks noChangeArrowheads="1"/>
          </p:cNvSpPr>
          <p:nvPr/>
        </p:nvSpPr>
        <p:spPr bwMode="auto">
          <a:xfrm>
            <a:off x="3276600" y="2512024"/>
            <a:ext cx="2133599"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Court orders child to be removed from home</a:t>
            </a:r>
          </a:p>
          <a:p>
            <a:pPr algn="ctr"/>
            <a:endParaRPr lang="en-US" sz="800" dirty="0">
              <a:solidFill>
                <a:schemeClr val="tx2"/>
              </a:solidFill>
            </a:endParaRPr>
          </a:p>
        </p:txBody>
      </p:sp>
      <p:sp>
        <p:nvSpPr>
          <p:cNvPr id="51" name="Text Box 6"/>
          <p:cNvSpPr txBox="1">
            <a:spLocks noChangeArrowheads="1"/>
          </p:cNvSpPr>
          <p:nvPr/>
        </p:nvSpPr>
        <p:spPr bwMode="auto">
          <a:xfrm>
            <a:off x="1066800" y="2512024"/>
            <a:ext cx="2057400" cy="338554"/>
          </a:xfrm>
          <a:prstGeom prst="rect">
            <a:avLst/>
          </a:prstGeom>
          <a:solidFill>
            <a:schemeClr val="accent2"/>
          </a:solidFill>
          <a:ln w="9525">
            <a:solidFill>
              <a:schemeClr val="tx2"/>
            </a:solidFill>
            <a:miter lim="800000"/>
            <a:headEnd/>
            <a:tailEnd/>
          </a:ln>
          <a:effectLst/>
          <a:extLst/>
        </p:spPr>
        <p:txBody>
          <a:bodyPr wrap="square">
            <a:spAutoFit/>
          </a:bodyPr>
          <a:lstStyle/>
          <a:p>
            <a:pPr algn="ctr"/>
            <a:r>
              <a:rPr lang="en-US" sz="800" dirty="0">
                <a:solidFill>
                  <a:schemeClr val="bg1"/>
                </a:solidFill>
              </a:rPr>
              <a:t>Court sends child home without services</a:t>
            </a:r>
          </a:p>
          <a:p>
            <a:pPr algn="ctr"/>
            <a:endParaRPr lang="en-US" sz="800" dirty="0"/>
          </a:p>
        </p:txBody>
      </p:sp>
      <p:sp>
        <p:nvSpPr>
          <p:cNvPr id="52" name="Text Box 7"/>
          <p:cNvSpPr txBox="1">
            <a:spLocks noChangeArrowheads="1"/>
          </p:cNvSpPr>
          <p:nvPr/>
        </p:nvSpPr>
        <p:spPr bwMode="auto">
          <a:xfrm>
            <a:off x="3048000" y="2990560"/>
            <a:ext cx="27432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Adjudicatory and dispositional hearing:  Court determines placement and permanency </a:t>
            </a:r>
            <a:r>
              <a:rPr lang="en-US" sz="800" dirty="0" smtClean="0">
                <a:solidFill>
                  <a:schemeClr val="tx2"/>
                </a:solidFill>
              </a:rPr>
              <a:t>plan</a:t>
            </a:r>
            <a:endParaRPr lang="en-US" sz="800" dirty="0">
              <a:solidFill>
                <a:schemeClr val="tx2"/>
              </a:solidFill>
            </a:endParaRPr>
          </a:p>
        </p:txBody>
      </p:sp>
      <p:sp>
        <p:nvSpPr>
          <p:cNvPr id="53" name="Text Box 8"/>
          <p:cNvSpPr txBox="1">
            <a:spLocks noChangeArrowheads="1"/>
          </p:cNvSpPr>
          <p:nvPr/>
        </p:nvSpPr>
        <p:spPr bwMode="auto">
          <a:xfrm>
            <a:off x="1600200" y="3495337"/>
            <a:ext cx="17526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800" dirty="0">
                <a:solidFill>
                  <a:schemeClr val="tx2"/>
                </a:solidFill>
              </a:rPr>
              <a:t>Child placed in the home of a relative or fictive </a:t>
            </a:r>
            <a:r>
              <a:rPr lang="en-US" sz="800" dirty="0" smtClean="0">
                <a:solidFill>
                  <a:schemeClr val="tx2"/>
                </a:solidFill>
              </a:rPr>
              <a:t>kin</a:t>
            </a:r>
            <a:endParaRPr lang="en-US" sz="800" dirty="0">
              <a:solidFill>
                <a:schemeClr val="tx2"/>
              </a:solidFill>
            </a:endParaRPr>
          </a:p>
        </p:txBody>
      </p:sp>
      <p:sp>
        <p:nvSpPr>
          <p:cNvPr id="54" name="Text Box 9"/>
          <p:cNvSpPr txBox="1">
            <a:spLocks noChangeArrowheads="1"/>
          </p:cNvSpPr>
          <p:nvPr/>
        </p:nvSpPr>
        <p:spPr bwMode="auto">
          <a:xfrm>
            <a:off x="3505200" y="3485812"/>
            <a:ext cx="1700213"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800" dirty="0">
                <a:solidFill>
                  <a:schemeClr val="tx2"/>
                </a:solidFill>
              </a:rPr>
              <a:t>Child placed in family foster home</a:t>
            </a:r>
          </a:p>
          <a:p>
            <a:pPr algn="ctr"/>
            <a:endParaRPr lang="en-US" sz="800" dirty="0">
              <a:solidFill>
                <a:schemeClr val="tx2"/>
              </a:solidFill>
            </a:endParaRPr>
          </a:p>
        </p:txBody>
      </p:sp>
      <p:sp>
        <p:nvSpPr>
          <p:cNvPr id="55" name="Text Box 10"/>
          <p:cNvSpPr txBox="1">
            <a:spLocks noChangeArrowheads="1"/>
          </p:cNvSpPr>
          <p:nvPr/>
        </p:nvSpPr>
        <p:spPr bwMode="auto">
          <a:xfrm>
            <a:off x="5357812" y="3485812"/>
            <a:ext cx="1652587"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Child placed in group home, shelter or residential facility</a:t>
            </a:r>
          </a:p>
        </p:txBody>
      </p:sp>
      <p:sp>
        <p:nvSpPr>
          <p:cNvPr id="56" name="Text Box 12"/>
          <p:cNvSpPr txBox="1">
            <a:spLocks noChangeArrowheads="1"/>
          </p:cNvSpPr>
          <p:nvPr/>
        </p:nvSpPr>
        <p:spPr bwMode="auto">
          <a:xfrm>
            <a:off x="3581400" y="3983736"/>
            <a:ext cx="1524000" cy="5905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Court reviews progress every six months and holds permanency hearing after 12 months</a:t>
            </a:r>
          </a:p>
        </p:txBody>
      </p:sp>
      <p:sp>
        <p:nvSpPr>
          <p:cNvPr id="57" name="Text Box 15"/>
          <p:cNvSpPr txBox="1">
            <a:spLocks noChangeArrowheads="1"/>
          </p:cNvSpPr>
          <p:nvPr/>
        </p:nvSpPr>
        <p:spPr bwMode="auto">
          <a:xfrm>
            <a:off x="5257800" y="4123436"/>
            <a:ext cx="1676400" cy="4683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800" dirty="0">
                <a:solidFill>
                  <a:schemeClr val="tx2"/>
                </a:solidFill>
              </a:rPr>
              <a:t>Birth family does not complete reunification plan</a:t>
            </a:r>
          </a:p>
          <a:p>
            <a:pPr algn="ctr"/>
            <a:endParaRPr lang="en-US" sz="800" dirty="0">
              <a:solidFill>
                <a:schemeClr val="tx2"/>
              </a:solidFill>
            </a:endParaRPr>
          </a:p>
        </p:txBody>
      </p:sp>
      <p:sp>
        <p:nvSpPr>
          <p:cNvPr id="58" name="Text Box 16"/>
          <p:cNvSpPr txBox="1">
            <a:spLocks noChangeArrowheads="1"/>
          </p:cNvSpPr>
          <p:nvPr/>
        </p:nvSpPr>
        <p:spPr bwMode="auto">
          <a:xfrm>
            <a:off x="1752600" y="4113911"/>
            <a:ext cx="1676400" cy="59055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Birth family completes reunification plan: child returns home with or without supervision or support services</a:t>
            </a:r>
          </a:p>
        </p:txBody>
      </p:sp>
      <p:sp>
        <p:nvSpPr>
          <p:cNvPr id="59" name="Text Box 17"/>
          <p:cNvSpPr txBox="1">
            <a:spLocks noChangeArrowheads="1"/>
          </p:cNvSpPr>
          <p:nvPr/>
        </p:nvSpPr>
        <p:spPr bwMode="auto">
          <a:xfrm>
            <a:off x="3581400" y="4712399"/>
            <a:ext cx="1524000" cy="468312"/>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Court terminates parent’s rights (possible appeals follow)</a:t>
            </a:r>
          </a:p>
        </p:txBody>
      </p:sp>
      <p:sp>
        <p:nvSpPr>
          <p:cNvPr id="60" name="Line 22"/>
          <p:cNvSpPr>
            <a:spLocks noChangeShapeType="1"/>
          </p:cNvSpPr>
          <p:nvPr/>
        </p:nvSpPr>
        <p:spPr bwMode="auto">
          <a:xfrm>
            <a:off x="4343400" y="1991054"/>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1" name="Line 23"/>
          <p:cNvSpPr>
            <a:spLocks noChangeShapeType="1"/>
          </p:cNvSpPr>
          <p:nvPr/>
        </p:nvSpPr>
        <p:spPr bwMode="auto">
          <a:xfrm>
            <a:off x="2971800" y="2359624"/>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2" name="Line 24"/>
          <p:cNvSpPr>
            <a:spLocks noChangeShapeType="1"/>
          </p:cNvSpPr>
          <p:nvPr/>
        </p:nvSpPr>
        <p:spPr bwMode="auto">
          <a:xfrm>
            <a:off x="5638800" y="2359624"/>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3" name="Line 25"/>
          <p:cNvSpPr>
            <a:spLocks noChangeShapeType="1"/>
          </p:cNvSpPr>
          <p:nvPr/>
        </p:nvSpPr>
        <p:spPr bwMode="auto">
          <a:xfrm>
            <a:off x="4343400" y="2852448"/>
            <a:ext cx="0" cy="142875"/>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4" name="Line 29"/>
          <p:cNvSpPr>
            <a:spLocks noChangeShapeType="1"/>
          </p:cNvSpPr>
          <p:nvPr/>
        </p:nvSpPr>
        <p:spPr bwMode="auto">
          <a:xfrm flipH="1">
            <a:off x="3324225" y="3333412"/>
            <a:ext cx="15240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5" name="Line 30"/>
          <p:cNvSpPr>
            <a:spLocks noChangeShapeType="1"/>
          </p:cNvSpPr>
          <p:nvPr/>
        </p:nvSpPr>
        <p:spPr bwMode="auto">
          <a:xfrm>
            <a:off x="5205413" y="3333412"/>
            <a:ext cx="214312" cy="142875"/>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6" name="Line 32"/>
          <p:cNvSpPr>
            <a:spLocks noChangeShapeType="1"/>
          </p:cNvSpPr>
          <p:nvPr/>
        </p:nvSpPr>
        <p:spPr bwMode="auto">
          <a:xfrm>
            <a:off x="4343400" y="3328649"/>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7" name="Text Box 50"/>
          <p:cNvSpPr txBox="1">
            <a:spLocks noChangeArrowheads="1"/>
          </p:cNvSpPr>
          <p:nvPr/>
        </p:nvSpPr>
        <p:spPr bwMode="auto">
          <a:xfrm>
            <a:off x="5486400" y="2512024"/>
            <a:ext cx="21336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Court sends child home with </a:t>
            </a:r>
            <a:r>
              <a:rPr lang="en-US" sz="800" dirty="0" smtClean="0">
                <a:solidFill>
                  <a:schemeClr val="tx2"/>
                </a:solidFill>
              </a:rPr>
              <a:t>supervision </a:t>
            </a:r>
            <a:r>
              <a:rPr lang="en-US" sz="800" dirty="0">
                <a:solidFill>
                  <a:schemeClr val="tx2"/>
                </a:solidFill>
              </a:rPr>
              <a:t>or support services</a:t>
            </a:r>
          </a:p>
        </p:txBody>
      </p:sp>
      <p:sp>
        <p:nvSpPr>
          <p:cNvPr id="68" name="Line 51"/>
          <p:cNvSpPr>
            <a:spLocks noChangeShapeType="1"/>
          </p:cNvSpPr>
          <p:nvPr/>
        </p:nvSpPr>
        <p:spPr bwMode="auto">
          <a:xfrm>
            <a:off x="4343400" y="2359624"/>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69" name="Text Box 52"/>
          <p:cNvSpPr txBox="1">
            <a:spLocks noChangeArrowheads="1"/>
          </p:cNvSpPr>
          <p:nvPr/>
        </p:nvSpPr>
        <p:spPr bwMode="auto">
          <a:xfrm>
            <a:off x="685800" y="2990560"/>
            <a:ext cx="21336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800" dirty="0">
                <a:solidFill>
                  <a:schemeClr val="tx2"/>
                </a:solidFill>
              </a:rPr>
              <a:t>Child’s family works on plan to be reunited</a:t>
            </a:r>
          </a:p>
          <a:p>
            <a:pPr algn="ctr"/>
            <a:endParaRPr lang="en-US" sz="800" dirty="0">
              <a:solidFill>
                <a:schemeClr val="tx2"/>
              </a:solidFill>
            </a:endParaRPr>
          </a:p>
        </p:txBody>
      </p:sp>
      <p:sp>
        <p:nvSpPr>
          <p:cNvPr id="70" name="Text Box 53"/>
          <p:cNvSpPr txBox="1">
            <a:spLocks noChangeArrowheads="1"/>
          </p:cNvSpPr>
          <p:nvPr/>
        </p:nvSpPr>
        <p:spPr bwMode="auto">
          <a:xfrm>
            <a:off x="6019800" y="2990560"/>
            <a:ext cx="2362200" cy="33855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00" dirty="0">
                <a:solidFill>
                  <a:schemeClr val="tx2"/>
                </a:solidFill>
              </a:rPr>
              <a:t>Agency works with the child’s family and also develops an alternate permanency plan</a:t>
            </a:r>
          </a:p>
        </p:txBody>
      </p:sp>
      <p:sp>
        <p:nvSpPr>
          <p:cNvPr id="71" name="Line 54"/>
          <p:cNvSpPr>
            <a:spLocks noChangeShapeType="1"/>
          </p:cNvSpPr>
          <p:nvPr/>
        </p:nvSpPr>
        <p:spPr bwMode="auto">
          <a:xfrm flipH="1">
            <a:off x="2819400" y="3183473"/>
            <a:ext cx="2286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2" name="Line 55"/>
          <p:cNvSpPr>
            <a:spLocks noChangeShapeType="1"/>
          </p:cNvSpPr>
          <p:nvPr/>
        </p:nvSpPr>
        <p:spPr bwMode="auto">
          <a:xfrm>
            <a:off x="5791200" y="3183473"/>
            <a:ext cx="2286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3" name="Line 56"/>
          <p:cNvSpPr>
            <a:spLocks noChangeShapeType="1"/>
          </p:cNvSpPr>
          <p:nvPr/>
        </p:nvSpPr>
        <p:spPr bwMode="auto">
          <a:xfrm>
            <a:off x="3352800" y="3788473"/>
            <a:ext cx="228600" cy="17145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4" name="Line 57"/>
          <p:cNvSpPr>
            <a:spLocks noChangeShapeType="1"/>
          </p:cNvSpPr>
          <p:nvPr/>
        </p:nvSpPr>
        <p:spPr bwMode="auto">
          <a:xfrm flipH="1">
            <a:off x="5110163" y="3769423"/>
            <a:ext cx="238125" cy="1905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5" name="Line 61"/>
          <p:cNvSpPr>
            <a:spLocks noChangeShapeType="1"/>
          </p:cNvSpPr>
          <p:nvPr/>
        </p:nvSpPr>
        <p:spPr bwMode="auto">
          <a:xfrm flipH="1">
            <a:off x="3429000" y="4266311"/>
            <a:ext cx="1524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6" name="Line 62"/>
          <p:cNvSpPr>
            <a:spLocks noChangeShapeType="1"/>
          </p:cNvSpPr>
          <p:nvPr/>
        </p:nvSpPr>
        <p:spPr bwMode="auto">
          <a:xfrm>
            <a:off x="5105400" y="4266311"/>
            <a:ext cx="152400" cy="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7" name="Line 63"/>
          <p:cNvSpPr>
            <a:spLocks noChangeShapeType="1"/>
          </p:cNvSpPr>
          <p:nvPr/>
        </p:nvSpPr>
        <p:spPr bwMode="auto">
          <a:xfrm flipH="1">
            <a:off x="5033963" y="4494911"/>
            <a:ext cx="223837" cy="204788"/>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78" name="Text Box 64"/>
          <p:cNvSpPr txBox="1">
            <a:spLocks noChangeArrowheads="1"/>
          </p:cNvSpPr>
          <p:nvPr/>
        </p:nvSpPr>
        <p:spPr bwMode="auto">
          <a:xfrm>
            <a:off x="1676400" y="5028311"/>
            <a:ext cx="1752600" cy="4683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800" dirty="0">
                <a:solidFill>
                  <a:schemeClr val="tx2"/>
                </a:solidFill>
              </a:rPr>
              <a:t>Child placed in permanent home (adoptive, relative or guardian)</a:t>
            </a:r>
          </a:p>
          <a:p>
            <a:pPr algn="ctr"/>
            <a:endParaRPr lang="en-US" sz="800" dirty="0">
              <a:solidFill>
                <a:schemeClr val="tx2"/>
              </a:solidFill>
            </a:endParaRPr>
          </a:p>
        </p:txBody>
      </p:sp>
      <p:sp>
        <p:nvSpPr>
          <p:cNvPr id="79" name="Text Box 65"/>
          <p:cNvSpPr txBox="1">
            <a:spLocks noChangeArrowheads="1"/>
          </p:cNvSpPr>
          <p:nvPr/>
        </p:nvSpPr>
        <p:spPr bwMode="auto">
          <a:xfrm>
            <a:off x="1676400" y="5647436"/>
            <a:ext cx="1752600" cy="3460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Court holds adoption or guardianship hearing</a:t>
            </a:r>
          </a:p>
        </p:txBody>
      </p:sp>
      <p:sp>
        <p:nvSpPr>
          <p:cNvPr id="80" name="Text Box 66"/>
          <p:cNvSpPr txBox="1">
            <a:spLocks noChangeArrowheads="1"/>
          </p:cNvSpPr>
          <p:nvPr/>
        </p:nvSpPr>
        <p:spPr bwMode="auto">
          <a:xfrm>
            <a:off x="1676400" y="6147499"/>
            <a:ext cx="1752600" cy="346075"/>
          </a:xfrm>
          <a:prstGeom prst="rect">
            <a:avLst/>
          </a:prstGeom>
          <a:solidFill>
            <a:schemeClr val="accent3"/>
          </a:solidFill>
          <a:ln w="9525">
            <a:solidFill>
              <a:schemeClr val="tx2"/>
            </a:solidFill>
            <a:miter lim="800000"/>
            <a:headEnd/>
            <a:tailEnd/>
          </a:ln>
          <a:effectLst/>
          <a:extLst/>
        </p:spPr>
        <p:txBody>
          <a:bodyPr>
            <a:spAutoFit/>
          </a:bodyPr>
          <a:lstStyle/>
          <a:p>
            <a:pPr algn="ctr">
              <a:spcBef>
                <a:spcPct val="50000"/>
              </a:spcBef>
            </a:pPr>
            <a:r>
              <a:rPr lang="en-US" sz="800" dirty="0">
                <a:solidFill>
                  <a:schemeClr val="bg1"/>
                </a:solidFill>
              </a:rPr>
              <a:t>Case closed:  Child has permanent home</a:t>
            </a:r>
          </a:p>
        </p:txBody>
      </p:sp>
      <p:sp>
        <p:nvSpPr>
          <p:cNvPr id="81" name="Text Box 67"/>
          <p:cNvSpPr txBox="1">
            <a:spLocks noChangeArrowheads="1"/>
          </p:cNvSpPr>
          <p:nvPr/>
        </p:nvSpPr>
        <p:spPr bwMode="auto">
          <a:xfrm>
            <a:off x="5410200" y="5028311"/>
            <a:ext cx="1752600" cy="4683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Child remains in foster care and may receive independent living services</a:t>
            </a:r>
          </a:p>
        </p:txBody>
      </p:sp>
      <p:sp>
        <p:nvSpPr>
          <p:cNvPr id="82" name="Text Box 68"/>
          <p:cNvSpPr txBox="1">
            <a:spLocks noChangeArrowheads="1"/>
          </p:cNvSpPr>
          <p:nvPr/>
        </p:nvSpPr>
        <p:spPr bwMode="auto">
          <a:xfrm>
            <a:off x="5410200" y="5647436"/>
            <a:ext cx="1752600" cy="34607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800" dirty="0">
                <a:solidFill>
                  <a:schemeClr val="tx2"/>
                </a:solidFill>
              </a:rPr>
              <a:t>Child remains in foster care until age 18</a:t>
            </a:r>
          </a:p>
        </p:txBody>
      </p:sp>
      <p:sp>
        <p:nvSpPr>
          <p:cNvPr id="83" name="Text Box 69"/>
          <p:cNvSpPr txBox="1">
            <a:spLocks noChangeArrowheads="1"/>
          </p:cNvSpPr>
          <p:nvPr/>
        </p:nvSpPr>
        <p:spPr bwMode="auto">
          <a:xfrm>
            <a:off x="5410200" y="6152261"/>
            <a:ext cx="1752600" cy="346075"/>
          </a:xfrm>
          <a:prstGeom prst="rect">
            <a:avLst/>
          </a:prstGeom>
          <a:solidFill>
            <a:schemeClr val="accent1"/>
          </a:solidFill>
          <a:ln w="9525">
            <a:solidFill>
              <a:schemeClr val="tx2"/>
            </a:solidFill>
            <a:miter lim="800000"/>
            <a:headEnd/>
            <a:tailEnd/>
          </a:ln>
          <a:effectLst/>
          <a:extLst/>
        </p:spPr>
        <p:txBody>
          <a:bodyPr>
            <a:spAutoFit/>
          </a:bodyPr>
          <a:lstStyle/>
          <a:p>
            <a:pPr algn="ctr"/>
            <a:r>
              <a:rPr lang="en-US" sz="800" dirty="0">
                <a:solidFill>
                  <a:schemeClr val="bg1"/>
                </a:solidFill>
              </a:rPr>
              <a:t>Case closed:  </a:t>
            </a:r>
          </a:p>
          <a:p>
            <a:pPr algn="ctr"/>
            <a:r>
              <a:rPr lang="en-US" sz="800" dirty="0">
                <a:solidFill>
                  <a:schemeClr val="bg1"/>
                </a:solidFill>
              </a:rPr>
              <a:t>Child has “aged out”</a:t>
            </a:r>
          </a:p>
        </p:txBody>
      </p:sp>
      <p:sp>
        <p:nvSpPr>
          <p:cNvPr id="84" name="Line 70"/>
          <p:cNvSpPr>
            <a:spLocks noChangeShapeType="1"/>
          </p:cNvSpPr>
          <p:nvPr/>
        </p:nvSpPr>
        <p:spPr bwMode="auto">
          <a:xfrm flipH="1">
            <a:off x="2514600" y="4875911"/>
            <a:ext cx="106680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85" name="Line 71"/>
          <p:cNvSpPr>
            <a:spLocks noChangeShapeType="1"/>
          </p:cNvSpPr>
          <p:nvPr/>
        </p:nvSpPr>
        <p:spPr bwMode="auto">
          <a:xfrm>
            <a:off x="2514600" y="4875911"/>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86" name="Line 72"/>
          <p:cNvSpPr>
            <a:spLocks noChangeShapeType="1"/>
          </p:cNvSpPr>
          <p:nvPr/>
        </p:nvSpPr>
        <p:spPr bwMode="auto">
          <a:xfrm flipH="1">
            <a:off x="5105400" y="4875911"/>
            <a:ext cx="114300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87" name="Line 73"/>
          <p:cNvSpPr>
            <a:spLocks noChangeShapeType="1"/>
          </p:cNvSpPr>
          <p:nvPr/>
        </p:nvSpPr>
        <p:spPr bwMode="auto">
          <a:xfrm>
            <a:off x="6248400" y="4875911"/>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88" name="Line 74"/>
          <p:cNvSpPr>
            <a:spLocks noChangeShapeType="1"/>
          </p:cNvSpPr>
          <p:nvPr/>
        </p:nvSpPr>
        <p:spPr bwMode="auto">
          <a:xfrm>
            <a:off x="2514600" y="5499799"/>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89" name="Line 75"/>
          <p:cNvSpPr>
            <a:spLocks noChangeShapeType="1"/>
          </p:cNvSpPr>
          <p:nvPr/>
        </p:nvSpPr>
        <p:spPr bwMode="auto">
          <a:xfrm>
            <a:off x="2514600" y="5999861"/>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90" name="Line 76"/>
          <p:cNvSpPr>
            <a:spLocks noChangeShapeType="1"/>
          </p:cNvSpPr>
          <p:nvPr/>
        </p:nvSpPr>
        <p:spPr bwMode="auto">
          <a:xfrm>
            <a:off x="6248400" y="5499799"/>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91" name="Line 77"/>
          <p:cNvSpPr>
            <a:spLocks noChangeShapeType="1"/>
          </p:cNvSpPr>
          <p:nvPr/>
        </p:nvSpPr>
        <p:spPr bwMode="auto">
          <a:xfrm>
            <a:off x="6248400" y="5999861"/>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
        <p:nvSpPr>
          <p:cNvPr id="92" name="Line 78"/>
          <p:cNvSpPr>
            <a:spLocks noChangeShapeType="1"/>
          </p:cNvSpPr>
          <p:nvPr/>
        </p:nvSpPr>
        <p:spPr bwMode="auto">
          <a:xfrm>
            <a:off x="4343400" y="3831336"/>
            <a:ext cx="0" cy="152400"/>
          </a:xfrm>
          <a:prstGeom prst="line">
            <a:avLst/>
          </a:prstGeom>
          <a:noFill/>
          <a:ln w="952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chemeClr val="tx2"/>
              </a:solidFill>
            </a:endParaRPr>
          </a:p>
        </p:txBody>
      </p:sp>
    </p:spTree>
    <p:extLst>
      <p:ext uri="{BB962C8B-B14F-4D97-AF65-F5344CB8AC3E}">
        <p14:creationId xmlns:p14="http://schemas.microsoft.com/office/powerpoint/2010/main" val="3344027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14</a:t>
            </a:fld>
            <a:endParaRPr lang="en-US"/>
          </a:p>
        </p:txBody>
      </p:sp>
      <p:sp>
        <p:nvSpPr>
          <p:cNvPr id="4" name="Title 3"/>
          <p:cNvSpPr>
            <a:spLocks noGrp="1"/>
          </p:cNvSpPr>
          <p:nvPr>
            <p:ph type="title"/>
          </p:nvPr>
        </p:nvSpPr>
        <p:spPr/>
        <p:txBody>
          <a:bodyPr/>
          <a:lstStyle/>
          <a:p>
            <a:r>
              <a:rPr lang="en-US" dirty="0" smtClean="0"/>
              <a:t>Workforce development/training</a:t>
            </a:r>
            <a:endParaRPr lang="en-US" dirty="0"/>
          </a:p>
        </p:txBody>
      </p:sp>
      <p:sp>
        <p:nvSpPr>
          <p:cNvPr id="6" name="Content Placeholder 3"/>
          <p:cNvSpPr>
            <a:spLocks noGrp="1"/>
          </p:cNvSpPr>
          <p:nvPr>
            <p:ph idx="1"/>
          </p:nvPr>
        </p:nvSpPr>
        <p:spPr>
          <a:xfrm>
            <a:off x="381000" y="1841500"/>
            <a:ext cx="8407400" cy="4406900"/>
          </a:xfrm>
        </p:spPr>
        <p:txBody>
          <a:bodyPr>
            <a:normAutofit fontScale="70000" lnSpcReduction="20000"/>
          </a:bodyPr>
          <a:lstStyle/>
          <a:p>
            <a:pPr algn="just">
              <a:lnSpc>
                <a:spcPct val="120000"/>
              </a:lnSpc>
            </a:pPr>
            <a:r>
              <a:rPr lang="en-US" sz="1500" dirty="0" smtClean="0"/>
              <a:t>NAC 432B.090 requires the state to provide a full staff development and training program related to the principles and practices of child welfare services, including specific training related to the Indian Child Welfare Act (ICWA).</a:t>
            </a:r>
          </a:p>
          <a:p>
            <a:pPr algn="just"/>
            <a:endParaRPr lang="en-US" sz="1500" dirty="0" smtClean="0"/>
          </a:p>
          <a:p>
            <a:pPr lvl="0"/>
            <a:r>
              <a:rPr lang="en-US" sz="1500" dirty="0"/>
              <a:t>Beginning in January, 2014 the Nevada Partnership for Training (NPT) began a vast revision to the Nevada New Worker </a:t>
            </a:r>
            <a:r>
              <a:rPr lang="en-US" sz="1500" dirty="0" smtClean="0"/>
              <a:t>Academy </a:t>
            </a:r>
            <a:r>
              <a:rPr lang="en-US" sz="1500" dirty="0"/>
              <a:t>training to include current </a:t>
            </a:r>
            <a:r>
              <a:rPr lang="en-US" sz="1500" dirty="0" smtClean="0"/>
              <a:t>best </a:t>
            </a:r>
            <a:r>
              <a:rPr lang="en-US" sz="1500" dirty="0"/>
              <a:t>p</a:t>
            </a:r>
            <a:r>
              <a:rPr lang="en-US" sz="1500" dirty="0" smtClean="0"/>
              <a:t>ractices </a:t>
            </a:r>
            <a:r>
              <a:rPr lang="en-US" sz="1500" dirty="0"/>
              <a:t>in child </a:t>
            </a:r>
            <a:r>
              <a:rPr lang="en-US" sz="1500" dirty="0" smtClean="0"/>
              <a:t>welfare, The Nevada child welfare training academy operates in two locations: One </a:t>
            </a:r>
            <a:r>
              <a:rPr lang="en-US" sz="1500" dirty="0"/>
              <a:t>in Las Vegas which partners with </a:t>
            </a:r>
            <a:r>
              <a:rPr lang="en-US" sz="1500" dirty="0" smtClean="0"/>
              <a:t>and trains Clark </a:t>
            </a:r>
            <a:r>
              <a:rPr lang="en-US" sz="1500" dirty="0"/>
              <a:t>County Department of Family </a:t>
            </a:r>
            <a:r>
              <a:rPr lang="en-US" sz="1500" dirty="0" smtClean="0"/>
              <a:t>Services </a:t>
            </a:r>
            <a:r>
              <a:rPr lang="en-US" sz="1500" dirty="0"/>
              <a:t>and one in Reno which </a:t>
            </a:r>
            <a:r>
              <a:rPr lang="en-US" sz="1500" dirty="0" smtClean="0"/>
              <a:t>partners with and trains Division of Child </a:t>
            </a:r>
            <a:r>
              <a:rPr lang="en-US" sz="1500" dirty="0"/>
              <a:t>and Family </a:t>
            </a:r>
            <a:r>
              <a:rPr lang="en-US" sz="1500" dirty="0" smtClean="0"/>
              <a:t>Services and </a:t>
            </a:r>
            <a:r>
              <a:rPr lang="en-US" sz="1500" dirty="0"/>
              <a:t>Washoe County Department of Social Services</a:t>
            </a:r>
            <a:r>
              <a:rPr lang="en-US" sz="1500" dirty="0" smtClean="0"/>
              <a:t>. </a:t>
            </a:r>
            <a:r>
              <a:rPr lang="en-US" sz="1500" dirty="0"/>
              <a:t>State Tribal child welfare workers are also eligible to attend either of these Academies</a:t>
            </a:r>
            <a:r>
              <a:rPr lang="en-US" sz="1500" dirty="0" smtClean="0"/>
              <a:t>.</a:t>
            </a:r>
          </a:p>
          <a:p>
            <a:pPr lvl="0"/>
            <a:endParaRPr lang="en-US" sz="1500" dirty="0"/>
          </a:p>
          <a:p>
            <a:pPr lvl="0"/>
            <a:r>
              <a:rPr lang="en-US" sz="1500" dirty="0"/>
              <a:t>The Academy is required for all new child welfare workers and is an intensive training consisting of in-class and on-the-job training.  There are also specialty CORE modules available as well as certain online courses.</a:t>
            </a:r>
          </a:p>
          <a:p>
            <a:pPr algn="just"/>
            <a:endParaRPr lang="en-US" sz="1500" dirty="0"/>
          </a:p>
          <a:p>
            <a:pPr lvl="0" algn="just">
              <a:lnSpc>
                <a:spcPct val="120000"/>
              </a:lnSpc>
            </a:pPr>
            <a:r>
              <a:rPr lang="en-US" sz="1500" dirty="0"/>
              <a:t>Also provided is a mandatory 6 week, 66 total classroom hours, Best Practice Supervisor Training Program for all supervisors in child welfare agencies which is based on “Mastering the Art of Child Welfare Supervision” by Marsha </a:t>
            </a:r>
            <a:r>
              <a:rPr lang="en-US" sz="1500" dirty="0" err="1"/>
              <a:t>Salus</a:t>
            </a:r>
            <a:r>
              <a:rPr lang="en-US" sz="1500" dirty="0"/>
              <a:t>.  </a:t>
            </a:r>
            <a:endParaRPr lang="en-US" sz="1500" dirty="0" smtClean="0"/>
          </a:p>
          <a:p>
            <a:pPr algn="just"/>
            <a:endParaRPr lang="en-US" sz="1500" dirty="0"/>
          </a:p>
          <a:p>
            <a:pPr algn="just">
              <a:lnSpc>
                <a:spcPct val="120000"/>
              </a:lnSpc>
            </a:pPr>
            <a:r>
              <a:rPr lang="en-US" sz="1500" dirty="0" smtClean="0"/>
              <a:t>Nevada’s child welfare training program is funded through State General Funds and Title IV-E funds.</a:t>
            </a:r>
          </a:p>
          <a:p>
            <a:pPr algn="just"/>
            <a:endParaRPr lang="en-US" sz="1500" dirty="0" smtClean="0"/>
          </a:p>
          <a:p>
            <a:pPr algn="just"/>
            <a:r>
              <a:rPr lang="en-US" sz="1500" dirty="0" smtClean="0"/>
              <a:t>Training is provided through contracts with UNR and UNLV schools of social work.</a:t>
            </a:r>
          </a:p>
          <a:p>
            <a:pPr algn="just"/>
            <a:endParaRPr lang="en-US" sz="1500" dirty="0" smtClean="0"/>
          </a:p>
          <a:p>
            <a:pPr algn="just"/>
            <a:r>
              <a:rPr lang="en-US" sz="1500" dirty="0" smtClean="0"/>
              <a:t>To support a skilled child welfare workforce, a stipend program is offered in conjunction with the University of Nevada, Reno School of Social Work.  </a:t>
            </a:r>
            <a:endParaRPr lang="en-US" sz="1500" dirty="0" smtClean="0">
              <a:solidFill>
                <a:schemeClr val="tx2"/>
              </a:solidFill>
            </a:endParaRPr>
          </a:p>
          <a:p>
            <a:pPr algn="just"/>
            <a:endParaRPr lang="en-US" sz="1700" dirty="0" smtClean="0">
              <a:solidFill>
                <a:schemeClr val="tx2"/>
              </a:solidFill>
              <a:latin typeface="+mj-lt"/>
            </a:endParaRPr>
          </a:p>
          <a:p>
            <a:endParaRPr lang="en-US" sz="1700" dirty="0" smtClean="0">
              <a:solidFill>
                <a:schemeClr val="tx2"/>
              </a:solidFill>
              <a:latin typeface="+mj-lt"/>
            </a:endParaRPr>
          </a:p>
          <a:p>
            <a:endParaRPr lang="en-US" sz="1700" dirty="0" smtClean="0">
              <a:solidFill>
                <a:schemeClr val="tx2"/>
              </a:solidFill>
              <a:latin typeface="+mj-lt"/>
            </a:endParaRPr>
          </a:p>
          <a:p>
            <a:endParaRPr lang="en-US" sz="1000" dirty="0" smtClean="0">
              <a:solidFill>
                <a:schemeClr val="tx2"/>
              </a:solidFill>
              <a:latin typeface="+mj-lt"/>
            </a:endParaRPr>
          </a:p>
          <a:p>
            <a:pPr lvl="1"/>
            <a:endParaRPr lang="en-US" sz="1000" dirty="0" smtClean="0">
              <a:solidFill>
                <a:schemeClr val="tx2"/>
              </a:solidFill>
              <a:latin typeface="+mj-lt"/>
            </a:endParaRPr>
          </a:p>
          <a:p>
            <a:endParaRPr lang="en-US" sz="1200" dirty="0">
              <a:solidFill>
                <a:schemeClr val="tx2"/>
              </a:solidFill>
              <a:latin typeface="+mj-lt"/>
            </a:endParaRPr>
          </a:p>
        </p:txBody>
      </p:sp>
    </p:spTree>
    <p:extLst>
      <p:ext uri="{BB962C8B-B14F-4D97-AF65-F5344CB8AC3E}">
        <p14:creationId xmlns:p14="http://schemas.microsoft.com/office/powerpoint/2010/main" val="1416034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sz="1400" dirty="0"/>
              <a:t>Child Protective Services (CPS) is the first step to ensure the safety and permanency of children who are reported as being abused or neglected.</a:t>
            </a:r>
          </a:p>
          <a:p>
            <a:pPr algn="just"/>
            <a:endParaRPr lang="en-US" sz="1400" dirty="0"/>
          </a:p>
          <a:p>
            <a:pPr algn="just"/>
            <a:r>
              <a:rPr lang="en-US" sz="1400" dirty="0"/>
              <a:t>The primary focus of CPS is to ensure that children are protected from harm or risk of harm and to make it safe for the child to live with the parent or caretaker.</a:t>
            </a:r>
          </a:p>
          <a:p>
            <a:pPr algn="just"/>
            <a:endParaRPr lang="en-US" sz="1400" dirty="0"/>
          </a:p>
          <a:p>
            <a:pPr algn="just"/>
            <a:r>
              <a:rPr lang="en-US" sz="1400" dirty="0"/>
              <a:t>Nevada child protective service agencies conduct activities in preventing, investigating, and treating child abuse and neglect in accordance with Chapters 432 and 432B of the Nevada Revised Statutes (NRS), and Nevada’s Regulations for the Protection of Children From Abuse and Neglect (NAC 432B).</a:t>
            </a:r>
          </a:p>
          <a:p>
            <a:pPr algn="just"/>
            <a:endParaRPr lang="en-US" sz="1400" dirty="0"/>
          </a:p>
          <a:p>
            <a:pPr algn="just"/>
            <a:r>
              <a:rPr lang="en-US" sz="1400" dirty="0"/>
              <a:t>Abuse or neglect complaints include mental injury, physical </a:t>
            </a:r>
            <a:endParaRPr lang="en-US" sz="1400" dirty="0" smtClean="0"/>
          </a:p>
          <a:p>
            <a:pPr marL="282575" indent="0" algn="just">
              <a:buNone/>
            </a:pPr>
            <a:r>
              <a:rPr lang="en-US" sz="1400" dirty="0" smtClean="0"/>
              <a:t>abuse</a:t>
            </a:r>
            <a:r>
              <a:rPr lang="en-US" sz="1400" dirty="0"/>
              <a:t>, sexual abuse and exploitation, negligent </a:t>
            </a:r>
            <a:r>
              <a:rPr lang="en-US" sz="1400" dirty="0" smtClean="0"/>
              <a:t>treatment </a:t>
            </a:r>
          </a:p>
          <a:p>
            <a:pPr marL="282575" indent="0" algn="just">
              <a:buNone/>
            </a:pPr>
            <a:r>
              <a:rPr lang="en-US" sz="1400" dirty="0" smtClean="0"/>
              <a:t>or </a:t>
            </a:r>
            <a:r>
              <a:rPr lang="en-US" sz="1400" dirty="0"/>
              <a:t>maltreatment, and excessive corporal </a:t>
            </a:r>
            <a:r>
              <a:rPr lang="en-US" sz="1400" dirty="0" smtClean="0"/>
              <a:t>punishment</a:t>
            </a:r>
            <a:r>
              <a:rPr lang="en-US" sz="1400" dirty="0"/>
              <a:t>.</a:t>
            </a:r>
          </a:p>
          <a:p>
            <a:endParaRPr lang="en-US" sz="1100" dirty="0"/>
          </a:p>
        </p:txBody>
      </p:sp>
      <p:sp>
        <p:nvSpPr>
          <p:cNvPr id="3" name="Slide Number Placeholder 2"/>
          <p:cNvSpPr>
            <a:spLocks noGrp="1"/>
          </p:cNvSpPr>
          <p:nvPr>
            <p:ph type="sldNum" sz="quarter" idx="12"/>
          </p:nvPr>
        </p:nvSpPr>
        <p:spPr/>
        <p:txBody>
          <a:bodyPr/>
          <a:lstStyle/>
          <a:p>
            <a:fld id="{B19A0CEE-E79B-4E94-9CD5-C014EDCF7C1D}" type="slidenum">
              <a:rPr lang="en-US" smtClean="0"/>
              <a:t>15</a:t>
            </a:fld>
            <a:endParaRPr lang="en-US"/>
          </a:p>
        </p:txBody>
      </p:sp>
      <p:sp>
        <p:nvSpPr>
          <p:cNvPr id="4" name="Title 3"/>
          <p:cNvSpPr>
            <a:spLocks noGrp="1"/>
          </p:cNvSpPr>
          <p:nvPr>
            <p:ph type="title"/>
          </p:nvPr>
        </p:nvSpPr>
        <p:spPr/>
        <p:txBody>
          <a:bodyPr/>
          <a:lstStyle/>
          <a:p>
            <a:r>
              <a:rPr lang="en-US" dirty="0" smtClean="0"/>
              <a:t>Child protective services (CPS)</a:t>
            </a:r>
            <a:endParaRPr lang="en-US" dirty="0"/>
          </a:p>
        </p:txBody>
      </p:sp>
      <p:pic>
        <p:nvPicPr>
          <p:cNvPr id="6146" name="Picture 2" descr="http://www.egeia.com.au/egeia/asset/uploads/images/sad_girl4.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324600" y="4172242"/>
            <a:ext cx="2209800" cy="222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54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16</a:t>
            </a:fld>
            <a:endParaRPr lang="en-US"/>
          </a:p>
        </p:txBody>
      </p:sp>
      <p:sp>
        <p:nvSpPr>
          <p:cNvPr id="4" name="Title 3"/>
          <p:cNvSpPr>
            <a:spLocks noGrp="1"/>
          </p:cNvSpPr>
          <p:nvPr>
            <p:ph type="title"/>
          </p:nvPr>
        </p:nvSpPr>
        <p:spPr/>
        <p:txBody>
          <a:bodyPr/>
          <a:lstStyle/>
          <a:p>
            <a:r>
              <a:rPr lang="en-US" sz="2400" dirty="0" smtClean="0"/>
              <a:t>Number of referrals and dispositions of alleged abuse/neglect</a:t>
            </a:r>
            <a:endParaRPr lang="en-US" sz="2400" dirty="0"/>
          </a:p>
        </p:txBody>
      </p:sp>
      <p:graphicFrame>
        <p:nvGraphicFramePr>
          <p:cNvPr id="8" name="Chart 7"/>
          <p:cNvGraphicFramePr>
            <a:graphicFrameLocks/>
          </p:cNvGraphicFramePr>
          <p:nvPr>
            <p:extLst>
              <p:ext uri="{D42A27DB-BD31-4B8C-83A1-F6EECF244321}">
                <p14:modId xmlns:p14="http://schemas.microsoft.com/office/powerpoint/2010/main" val="1846176860"/>
              </p:ext>
            </p:extLst>
          </p:nvPr>
        </p:nvGraphicFramePr>
        <p:xfrm>
          <a:off x="4648200" y="1828800"/>
          <a:ext cx="4267200" cy="2362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128409563"/>
              </p:ext>
            </p:extLst>
          </p:nvPr>
        </p:nvGraphicFramePr>
        <p:xfrm>
          <a:off x="2438400" y="402469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3172910706"/>
              </p:ext>
            </p:extLst>
          </p:nvPr>
        </p:nvGraphicFramePr>
        <p:xfrm>
          <a:off x="228600" y="1828800"/>
          <a:ext cx="4343400"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828800" y="1675935"/>
            <a:ext cx="2286000" cy="276999"/>
          </a:xfrm>
          <a:prstGeom prst="rect">
            <a:avLst/>
          </a:prstGeom>
          <a:noFill/>
        </p:spPr>
        <p:txBody>
          <a:bodyPr wrap="square" rtlCol="0">
            <a:spAutoFit/>
          </a:bodyPr>
          <a:lstStyle/>
          <a:p>
            <a:r>
              <a:rPr lang="en-US" sz="1200" dirty="0" smtClean="0"/>
              <a:t>Clark County </a:t>
            </a:r>
            <a:endParaRPr lang="en-US" sz="1200" dirty="0"/>
          </a:p>
        </p:txBody>
      </p:sp>
      <p:sp>
        <p:nvSpPr>
          <p:cNvPr id="12" name="TextBox 11"/>
          <p:cNvSpPr txBox="1"/>
          <p:nvPr/>
        </p:nvSpPr>
        <p:spPr>
          <a:xfrm>
            <a:off x="6096000" y="1676400"/>
            <a:ext cx="2286000" cy="276999"/>
          </a:xfrm>
          <a:prstGeom prst="rect">
            <a:avLst/>
          </a:prstGeom>
          <a:noFill/>
        </p:spPr>
        <p:txBody>
          <a:bodyPr wrap="square" rtlCol="0">
            <a:spAutoFit/>
          </a:bodyPr>
          <a:lstStyle/>
          <a:p>
            <a:r>
              <a:rPr lang="en-US" sz="1200" dirty="0" smtClean="0"/>
              <a:t>Washoe County</a:t>
            </a:r>
            <a:endParaRPr lang="en-US" sz="1200" dirty="0"/>
          </a:p>
        </p:txBody>
      </p:sp>
      <p:sp>
        <p:nvSpPr>
          <p:cNvPr id="13" name="TextBox 12"/>
          <p:cNvSpPr txBox="1"/>
          <p:nvPr/>
        </p:nvSpPr>
        <p:spPr>
          <a:xfrm>
            <a:off x="1295400" y="5257800"/>
            <a:ext cx="2286000" cy="276999"/>
          </a:xfrm>
          <a:prstGeom prst="rect">
            <a:avLst/>
          </a:prstGeom>
          <a:noFill/>
        </p:spPr>
        <p:txBody>
          <a:bodyPr wrap="square" rtlCol="0">
            <a:spAutoFit/>
          </a:bodyPr>
          <a:lstStyle/>
          <a:p>
            <a:r>
              <a:rPr lang="en-US" sz="1200" dirty="0" smtClean="0"/>
              <a:t>Rural Counties</a:t>
            </a:r>
            <a:endParaRPr lang="en-US" sz="1200" dirty="0"/>
          </a:p>
        </p:txBody>
      </p:sp>
      <p:cxnSp>
        <p:nvCxnSpPr>
          <p:cNvPr id="14" name="Straight Connector 13"/>
          <p:cNvCxnSpPr/>
          <p:nvPr/>
        </p:nvCxnSpPr>
        <p:spPr>
          <a:xfrm>
            <a:off x="4645152" y="1814434"/>
            <a:ext cx="0" cy="230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5696" y="4230624"/>
            <a:ext cx="7772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201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17</a:t>
            </a:fld>
            <a:endParaRPr lang="en-US"/>
          </a:p>
        </p:txBody>
      </p:sp>
      <p:sp>
        <p:nvSpPr>
          <p:cNvPr id="4" name="Title 3"/>
          <p:cNvSpPr>
            <a:spLocks noGrp="1"/>
          </p:cNvSpPr>
          <p:nvPr>
            <p:ph type="title"/>
          </p:nvPr>
        </p:nvSpPr>
        <p:spPr/>
        <p:txBody>
          <a:bodyPr/>
          <a:lstStyle/>
          <a:p>
            <a:r>
              <a:rPr lang="en-US" dirty="0" smtClean="0"/>
              <a:t>Substantiations</a:t>
            </a:r>
            <a:endParaRPr lang="en-US" dirty="0"/>
          </a:p>
        </p:txBody>
      </p:sp>
      <p:cxnSp>
        <p:nvCxnSpPr>
          <p:cNvPr id="5" name="Straight Connector 4"/>
          <p:cNvCxnSpPr/>
          <p:nvPr/>
        </p:nvCxnSpPr>
        <p:spPr>
          <a:xfrm>
            <a:off x="4645152" y="1814434"/>
            <a:ext cx="0" cy="2300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15696" y="4285862"/>
            <a:ext cx="77724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28800" y="1675935"/>
            <a:ext cx="2286000" cy="276999"/>
          </a:xfrm>
          <a:prstGeom prst="rect">
            <a:avLst/>
          </a:prstGeom>
          <a:noFill/>
        </p:spPr>
        <p:txBody>
          <a:bodyPr wrap="square" rtlCol="0">
            <a:spAutoFit/>
          </a:bodyPr>
          <a:lstStyle/>
          <a:p>
            <a:r>
              <a:rPr lang="en-US" sz="1200" dirty="0" smtClean="0"/>
              <a:t>Clark County </a:t>
            </a:r>
            <a:endParaRPr lang="en-US" sz="1200" dirty="0"/>
          </a:p>
        </p:txBody>
      </p:sp>
      <p:sp>
        <p:nvSpPr>
          <p:cNvPr id="8" name="TextBox 7"/>
          <p:cNvSpPr txBox="1"/>
          <p:nvPr/>
        </p:nvSpPr>
        <p:spPr>
          <a:xfrm>
            <a:off x="6096000" y="1676400"/>
            <a:ext cx="2286000" cy="276999"/>
          </a:xfrm>
          <a:prstGeom prst="rect">
            <a:avLst/>
          </a:prstGeom>
          <a:noFill/>
        </p:spPr>
        <p:txBody>
          <a:bodyPr wrap="square" rtlCol="0">
            <a:spAutoFit/>
          </a:bodyPr>
          <a:lstStyle/>
          <a:p>
            <a:r>
              <a:rPr lang="en-US" sz="1200" dirty="0" smtClean="0"/>
              <a:t>Washoe County</a:t>
            </a:r>
            <a:endParaRPr lang="en-US" sz="1200" dirty="0"/>
          </a:p>
        </p:txBody>
      </p:sp>
      <p:sp>
        <p:nvSpPr>
          <p:cNvPr id="9" name="TextBox 8"/>
          <p:cNvSpPr txBox="1"/>
          <p:nvPr/>
        </p:nvSpPr>
        <p:spPr>
          <a:xfrm>
            <a:off x="1295400" y="5257800"/>
            <a:ext cx="2286000" cy="276999"/>
          </a:xfrm>
          <a:prstGeom prst="rect">
            <a:avLst/>
          </a:prstGeom>
          <a:noFill/>
        </p:spPr>
        <p:txBody>
          <a:bodyPr wrap="square" rtlCol="0">
            <a:spAutoFit/>
          </a:bodyPr>
          <a:lstStyle/>
          <a:p>
            <a:r>
              <a:rPr lang="en-US" sz="1200" dirty="0" smtClean="0"/>
              <a:t>Rural Counties</a:t>
            </a:r>
            <a:endParaRPr lang="en-US" sz="1200" dirty="0"/>
          </a:p>
        </p:txBody>
      </p:sp>
      <p:graphicFrame>
        <p:nvGraphicFramePr>
          <p:cNvPr id="10" name="Chart 9"/>
          <p:cNvGraphicFramePr>
            <a:graphicFrameLocks/>
          </p:cNvGraphicFramePr>
          <p:nvPr>
            <p:extLst>
              <p:ext uri="{D42A27DB-BD31-4B8C-83A1-F6EECF244321}">
                <p14:modId xmlns:p14="http://schemas.microsoft.com/office/powerpoint/2010/main" val="1688370774"/>
              </p:ext>
            </p:extLst>
          </p:nvPr>
        </p:nvGraphicFramePr>
        <p:xfrm>
          <a:off x="381000" y="1952934"/>
          <a:ext cx="4264152" cy="26487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p:cNvGraphicFramePr>
          <p:nvPr>
            <p:extLst>
              <p:ext uri="{D42A27DB-BD31-4B8C-83A1-F6EECF244321}">
                <p14:modId xmlns:p14="http://schemas.microsoft.com/office/powerpoint/2010/main" val="1763217447"/>
              </p:ext>
            </p:extLst>
          </p:nvPr>
        </p:nvGraphicFramePr>
        <p:xfrm>
          <a:off x="4800600" y="1930258"/>
          <a:ext cx="4114800" cy="23003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976627189"/>
              </p:ext>
            </p:extLst>
          </p:nvPr>
        </p:nvGraphicFramePr>
        <p:xfrm>
          <a:off x="2819400" y="4343400"/>
          <a:ext cx="4191000" cy="22720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6832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18</a:t>
            </a:fld>
            <a:endParaRPr lang="en-US"/>
          </a:p>
        </p:txBody>
      </p:sp>
      <p:sp>
        <p:nvSpPr>
          <p:cNvPr id="4" name="Title 3"/>
          <p:cNvSpPr>
            <a:spLocks noGrp="1"/>
          </p:cNvSpPr>
          <p:nvPr>
            <p:ph type="title"/>
          </p:nvPr>
        </p:nvSpPr>
        <p:spPr/>
        <p:txBody>
          <a:bodyPr/>
          <a:lstStyle/>
          <a:p>
            <a:r>
              <a:rPr lang="en-US" dirty="0" smtClean="0"/>
              <a:t>Statewide CPS investigations</a:t>
            </a:r>
            <a:endParaRPr lang="en-US" dirty="0"/>
          </a:p>
        </p:txBody>
      </p:sp>
      <p:graphicFrame>
        <p:nvGraphicFramePr>
          <p:cNvPr id="5" name="Chart 4"/>
          <p:cNvGraphicFramePr/>
          <p:nvPr>
            <p:extLst>
              <p:ext uri="{D42A27DB-BD31-4B8C-83A1-F6EECF244321}">
                <p14:modId xmlns:p14="http://schemas.microsoft.com/office/powerpoint/2010/main" val="294624732"/>
              </p:ext>
            </p:extLst>
          </p:nvPr>
        </p:nvGraphicFramePr>
        <p:xfrm>
          <a:off x="914401" y="1716405"/>
          <a:ext cx="7238999" cy="4760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359599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19</a:t>
            </a:fld>
            <a:endParaRPr lang="en-US"/>
          </a:p>
        </p:txBody>
      </p:sp>
      <p:sp>
        <p:nvSpPr>
          <p:cNvPr id="4" name="Title 3"/>
          <p:cNvSpPr>
            <a:spLocks noGrp="1"/>
          </p:cNvSpPr>
          <p:nvPr>
            <p:ph type="title"/>
          </p:nvPr>
        </p:nvSpPr>
        <p:spPr/>
        <p:txBody>
          <a:bodyPr/>
          <a:lstStyle/>
          <a:p>
            <a:r>
              <a:rPr lang="en-US" dirty="0" smtClean="0"/>
              <a:t>Statewide removals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776695453"/>
              </p:ext>
            </p:extLst>
          </p:nvPr>
        </p:nvGraphicFramePr>
        <p:xfrm>
          <a:off x="1066800" y="1905000"/>
          <a:ext cx="7086600"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030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9A0CEE-E79B-4E94-9CD5-C014EDCF7C1D}" type="slidenum">
              <a:rPr lang="en-US" smtClean="0"/>
              <a:t>2</a:t>
            </a:fld>
            <a:endParaRPr lang="en-US"/>
          </a:p>
        </p:txBody>
      </p:sp>
      <p:sp>
        <p:nvSpPr>
          <p:cNvPr id="2" name="Title 1"/>
          <p:cNvSpPr>
            <a:spLocks noGrp="1"/>
          </p:cNvSpPr>
          <p:nvPr>
            <p:ph type="title"/>
          </p:nvPr>
        </p:nvSpPr>
        <p:spPr/>
        <p:txBody>
          <a:bodyPr/>
          <a:lstStyle/>
          <a:p>
            <a:r>
              <a:rPr lang="en-US" dirty="0"/>
              <a:t>s</a:t>
            </a:r>
            <a:r>
              <a:rPr lang="en-US" dirty="0" smtClean="0"/>
              <a:t>tate of nevada demographics</a:t>
            </a:r>
            <a:endParaRPr lang="en-US" dirty="0"/>
          </a:p>
        </p:txBody>
      </p:sp>
      <p:cxnSp>
        <p:nvCxnSpPr>
          <p:cNvPr id="7" name="Straight Connector 6"/>
          <p:cNvCxnSpPr/>
          <p:nvPr/>
        </p:nvCxnSpPr>
        <p:spPr>
          <a:xfrm>
            <a:off x="4572000" y="1828800"/>
            <a:ext cx="0" cy="388620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953000" y="1924681"/>
            <a:ext cx="3886200" cy="3785652"/>
          </a:xfrm>
          <a:prstGeom prst="rect">
            <a:avLst/>
          </a:prstGeom>
        </p:spPr>
        <p:txBody>
          <a:bodyPr wrap="square">
            <a:spAutoFit/>
          </a:bodyPr>
          <a:lstStyle/>
          <a:p>
            <a:pPr marL="274320" indent="-228600" algn="just">
              <a:buClr>
                <a:schemeClr val="accent1"/>
              </a:buClr>
              <a:buFont typeface="Wingdings" panose="05000000000000000000" pitchFamily="2" charset="2"/>
              <a:buChar char="§"/>
              <a:defRPr/>
            </a:pPr>
            <a:r>
              <a:rPr lang="en-US" sz="1600" b="1" dirty="0">
                <a:solidFill>
                  <a:schemeClr val="accent2">
                    <a:lumMod val="50000"/>
                  </a:schemeClr>
                </a:solidFill>
                <a:latin typeface="+mj-lt"/>
              </a:rPr>
              <a:t>People Per Square Mile</a:t>
            </a:r>
            <a:r>
              <a:rPr lang="en-US" sz="1600" dirty="0">
                <a:solidFill>
                  <a:schemeClr val="accent2">
                    <a:lumMod val="50000"/>
                  </a:schemeClr>
                </a:solidFill>
                <a:latin typeface="+mj-lt"/>
              </a:rPr>
              <a:t>  </a:t>
            </a:r>
          </a:p>
          <a:p>
            <a:pPr marL="273050" indent="11113" algn="just">
              <a:defRPr/>
            </a:pPr>
            <a:r>
              <a:rPr lang="it-IT" sz="1600" dirty="0" smtClean="0">
                <a:solidFill>
                  <a:schemeClr val="tx2"/>
                </a:solidFill>
                <a:latin typeface="+mj-lt"/>
              </a:rPr>
              <a:t>24.8 </a:t>
            </a:r>
            <a:r>
              <a:rPr lang="it-IT" sz="1600" dirty="0">
                <a:solidFill>
                  <a:schemeClr val="tx2"/>
                </a:solidFill>
                <a:latin typeface="+mj-lt"/>
              </a:rPr>
              <a:t>persons per </a:t>
            </a:r>
            <a:r>
              <a:rPr lang="it-IT" sz="1600" dirty="0" smtClean="0">
                <a:solidFill>
                  <a:schemeClr val="tx2"/>
                </a:solidFill>
                <a:latin typeface="+mj-lt"/>
              </a:rPr>
              <a:t>sqare mile </a:t>
            </a:r>
            <a:endParaRPr lang="it-IT" sz="1600" dirty="0">
              <a:solidFill>
                <a:schemeClr val="tx2"/>
              </a:solidFill>
              <a:latin typeface="+mj-lt"/>
            </a:endParaRPr>
          </a:p>
          <a:p>
            <a:pPr marL="273050" indent="11113" algn="just">
              <a:defRPr/>
            </a:pPr>
            <a:endParaRPr lang="it-IT" sz="1600" dirty="0">
              <a:solidFill>
                <a:schemeClr val="tx2"/>
              </a:solidFill>
              <a:latin typeface="+mj-lt"/>
            </a:endParaRPr>
          </a:p>
          <a:p>
            <a:pPr marL="274320" indent="-228600" algn="just">
              <a:defRPr/>
            </a:pPr>
            <a:endParaRPr lang="en-US" sz="1600" u="sng" dirty="0">
              <a:latin typeface="+mj-lt"/>
            </a:endParaRPr>
          </a:p>
          <a:p>
            <a:pPr marL="274320" indent="-228600" algn="just">
              <a:buClr>
                <a:srgbClr val="92D050"/>
              </a:buClr>
              <a:buFont typeface="Wingdings" panose="05000000000000000000" pitchFamily="2" charset="2"/>
              <a:buChar char="§"/>
              <a:defRPr/>
            </a:pPr>
            <a:r>
              <a:rPr lang="en-US" sz="1600" b="1" dirty="0" smtClean="0">
                <a:solidFill>
                  <a:schemeClr val="accent2">
                    <a:lumMod val="50000"/>
                  </a:schemeClr>
                </a:solidFill>
                <a:latin typeface="+mj-lt"/>
              </a:rPr>
              <a:t>Median </a:t>
            </a:r>
            <a:r>
              <a:rPr lang="en-US" sz="1600" b="1" dirty="0">
                <a:solidFill>
                  <a:schemeClr val="accent2">
                    <a:lumMod val="50000"/>
                  </a:schemeClr>
                </a:solidFill>
                <a:latin typeface="+mj-lt"/>
              </a:rPr>
              <a:t>Age</a:t>
            </a:r>
            <a:r>
              <a:rPr lang="en-US" sz="1600" dirty="0">
                <a:solidFill>
                  <a:schemeClr val="accent2">
                    <a:lumMod val="50000"/>
                  </a:schemeClr>
                </a:solidFill>
                <a:latin typeface="+mj-lt"/>
              </a:rPr>
              <a:t> </a:t>
            </a:r>
            <a:endParaRPr lang="en-US" sz="1600" dirty="0" smtClean="0">
              <a:solidFill>
                <a:schemeClr val="accent2">
                  <a:lumMod val="50000"/>
                </a:schemeClr>
              </a:solidFill>
              <a:latin typeface="+mj-lt"/>
            </a:endParaRPr>
          </a:p>
          <a:p>
            <a:pPr marL="273050" indent="11113" algn="just">
              <a:defRPr/>
            </a:pPr>
            <a:r>
              <a:rPr lang="en-US" sz="1600" dirty="0" smtClean="0">
                <a:solidFill>
                  <a:schemeClr val="tx2"/>
                </a:solidFill>
                <a:latin typeface="+mj-lt"/>
              </a:rPr>
              <a:t>36</a:t>
            </a:r>
            <a:endParaRPr lang="en-US" sz="1600" dirty="0">
              <a:solidFill>
                <a:schemeClr val="tx2"/>
              </a:solidFill>
              <a:latin typeface="+mj-lt"/>
            </a:endParaRPr>
          </a:p>
          <a:p>
            <a:pPr marL="274320" indent="-228600" algn="just">
              <a:defRPr/>
            </a:pPr>
            <a:endParaRPr lang="en-US" sz="1600" b="1" dirty="0">
              <a:solidFill>
                <a:schemeClr val="accent2">
                  <a:lumMod val="50000"/>
                </a:schemeClr>
              </a:solidFill>
              <a:latin typeface="+mj-lt"/>
            </a:endParaRPr>
          </a:p>
          <a:p>
            <a:pPr marL="274320" indent="-228600" algn="just">
              <a:buClr>
                <a:schemeClr val="accent1"/>
              </a:buClr>
              <a:buFont typeface="Wingdings" panose="05000000000000000000" pitchFamily="2" charset="2"/>
              <a:buChar char="§"/>
              <a:defRPr/>
            </a:pPr>
            <a:r>
              <a:rPr lang="en-US" sz="1600" b="1" dirty="0" smtClean="0">
                <a:solidFill>
                  <a:schemeClr val="accent2">
                    <a:lumMod val="50000"/>
                  </a:schemeClr>
                </a:solidFill>
                <a:latin typeface="+mj-lt"/>
              </a:rPr>
              <a:t>Median </a:t>
            </a:r>
            <a:r>
              <a:rPr lang="en-US" sz="1600" b="1" dirty="0">
                <a:solidFill>
                  <a:schemeClr val="accent2">
                    <a:lumMod val="50000"/>
                  </a:schemeClr>
                </a:solidFill>
                <a:latin typeface="+mj-lt"/>
              </a:rPr>
              <a:t>income</a:t>
            </a:r>
            <a:r>
              <a:rPr lang="en-US" sz="1600" dirty="0">
                <a:solidFill>
                  <a:schemeClr val="accent2">
                    <a:lumMod val="50000"/>
                  </a:schemeClr>
                </a:solidFill>
                <a:latin typeface="+mj-lt"/>
              </a:rPr>
              <a:t>  </a:t>
            </a:r>
          </a:p>
          <a:p>
            <a:pPr marL="273050" indent="11113" algn="just">
              <a:defRPr/>
            </a:pPr>
            <a:r>
              <a:rPr lang="en-US" sz="1600" dirty="0" smtClean="0">
                <a:solidFill>
                  <a:schemeClr val="tx2"/>
                </a:solidFill>
                <a:latin typeface="+mj-lt"/>
              </a:rPr>
              <a:t>$52,800 </a:t>
            </a:r>
          </a:p>
          <a:p>
            <a:pPr marL="274320" indent="-228600" algn="just">
              <a:defRPr/>
            </a:pPr>
            <a:endParaRPr lang="en-US" sz="1600" b="1" dirty="0">
              <a:solidFill>
                <a:schemeClr val="accent2">
                  <a:lumMod val="50000"/>
                </a:schemeClr>
              </a:solidFill>
              <a:latin typeface="+mj-lt"/>
            </a:endParaRPr>
          </a:p>
          <a:p>
            <a:pPr marL="274320" indent="-228600" algn="just">
              <a:buClr>
                <a:schemeClr val="accent1"/>
              </a:buClr>
              <a:buFont typeface="Wingdings" panose="05000000000000000000" pitchFamily="2" charset="2"/>
              <a:buChar char="§"/>
              <a:defRPr/>
            </a:pPr>
            <a:r>
              <a:rPr lang="en-US" sz="1600" b="1" dirty="0" smtClean="0">
                <a:solidFill>
                  <a:schemeClr val="accent2">
                    <a:lumMod val="50000"/>
                  </a:schemeClr>
                </a:solidFill>
                <a:latin typeface="+mj-lt"/>
              </a:rPr>
              <a:t>% </a:t>
            </a:r>
            <a:r>
              <a:rPr lang="en-US" sz="1600" b="1" dirty="0">
                <a:solidFill>
                  <a:schemeClr val="accent2">
                    <a:lumMod val="50000"/>
                  </a:schemeClr>
                </a:solidFill>
                <a:latin typeface="+mj-lt"/>
              </a:rPr>
              <a:t>Child poverty rate</a:t>
            </a:r>
            <a:r>
              <a:rPr lang="en-US" sz="1600" dirty="0">
                <a:solidFill>
                  <a:schemeClr val="accent2">
                    <a:lumMod val="50000"/>
                  </a:schemeClr>
                </a:solidFill>
                <a:latin typeface="+mj-lt"/>
              </a:rPr>
              <a:t>  </a:t>
            </a:r>
          </a:p>
          <a:p>
            <a:pPr marL="273050" indent="11113" algn="just">
              <a:defRPr/>
            </a:pPr>
            <a:r>
              <a:rPr lang="en-US" sz="1600" dirty="0" smtClean="0">
                <a:solidFill>
                  <a:schemeClr val="tx2"/>
                </a:solidFill>
                <a:latin typeface="+mj-lt"/>
              </a:rPr>
              <a:t>21.6%</a:t>
            </a:r>
            <a:endParaRPr lang="en-US" sz="1600" dirty="0">
              <a:solidFill>
                <a:schemeClr val="tx2"/>
              </a:solidFill>
              <a:latin typeface="+mj-lt"/>
            </a:endParaRPr>
          </a:p>
          <a:p>
            <a:pPr marL="274320" indent="-228600" algn="just">
              <a:defRPr/>
            </a:pPr>
            <a:endParaRPr lang="en-US" sz="1600" b="1" dirty="0">
              <a:solidFill>
                <a:schemeClr val="accent2">
                  <a:lumMod val="50000"/>
                </a:schemeClr>
              </a:solidFill>
              <a:latin typeface="+mj-lt"/>
            </a:endParaRPr>
          </a:p>
          <a:p>
            <a:pPr marL="274320" indent="-228600" algn="just">
              <a:buClr>
                <a:schemeClr val="accent1"/>
              </a:buClr>
              <a:buFont typeface="Wingdings" panose="05000000000000000000" pitchFamily="2" charset="2"/>
              <a:buChar char="§"/>
              <a:defRPr/>
            </a:pPr>
            <a:r>
              <a:rPr lang="en-US" sz="1600" b="1" dirty="0" smtClean="0">
                <a:solidFill>
                  <a:schemeClr val="accent2">
                    <a:lumMod val="50000"/>
                  </a:schemeClr>
                </a:solidFill>
                <a:latin typeface="+mj-lt"/>
              </a:rPr>
              <a:t>% </a:t>
            </a:r>
            <a:r>
              <a:rPr lang="en-US" sz="1600" b="1" dirty="0">
                <a:solidFill>
                  <a:schemeClr val="accent2">
                    <a:lumMod val="50000"/>
                  </a:schemeClr>
                </a:solidFill>
                <a:latin typeface="+mj-lt"/>
              </a:rPr>
              <a:t>Living in poverty</a:t>
            </a:r>
            <a:r>
              <a:rPr lang="en-US" sz="1600" dirty="0">
                <a:solidFill>
                  <a:schemeClr val="accent2">
                    <a:lumMod val="50000"/>
                  </a:schemeClr>
                </a:solidFill>
                <a:latin typeface="+mj-lt"/>
              </a:rPr>
              <a:t>  </a:t>
            </a:r>
          </a:p>
          <a:p>
            <a:pPr marL="273050" indent="11113" algn="just">
              <a:defRPr/>
            </a:pPr>
            <a:r>
              <a:rPr lang="en-US" sz="1600" dirty="0" smtClean="0">
                <a:solidFill>
                  <a:schemeClr val="tx2"/>
                </a:solidFill>
                <a:latin typeface="+mj-lt"/>
              </a:rPr>
              <a:t>15%</a:t>
            </a:r>
            <a:endParaRPr lang="en-US" sz="1600" dirty="0">
              <a:solidFill>
                <a:schemeClr val="tx2"/>
              </a:solidFill>
              <a:latin typeface="+mj-lt"/>
            </a:endParaRPr>
          </a:p>
        </p:txBody>
      </p:sp>
      <p:sp>
        <p:nvSpPr>
          <p:cNvPr id="12" name="Rectangle 11"/>
          <p:cNvSpPr/>
          <p:nvPr/>
        </p:nvSpPr>
        <p:spPr>
          <a:xfrm>
            <a:off x="381000" y="1950589"/>
            <a:ext cx="4191000" cy="3046988"/>
          </a:xfrm>
          <a:prstGeom prst="rect">
            <a:avLst/>
          </a:prstGeom>
        </p:spPr>
        <p:txBody>
          <a:bodyPr wrap="square">
            <a:spAutoFit/>
          </a:bodyPr>
          <a:lstStyle/>
          <a:p>
            <a:pPr marL="274320" indent="-228600" algn="just">
              <a:buClr>
                <a:schemeClr val="accent1"/>
              </a:buClr>
              <a:buFont typeface="Wingdings" panose="05000000000000000000" pitchFamily="2" charset="2"/>
              <a:buChar char="§"/>
              <a:defRPr/>
            </a:pPr>
            <a:r>
              <a:rPr lang="en-US" sz="1600" b="1" dirty="0" smtClean="0">
                <a:solidFill>
                  <a:schemeClr val="accent2">
                    <a:lumMod val="50000"/>
                  </a:schemeClr>
                </a:solidFill>
                <a:latin typeface="+mj-lt"/>
              </a:rPr>
              <a:t>Nevada’s Total Population</a:t>
            </a:r>
            <a:endParaRPr lang="en-US" sz="1600" dirty="0">
              <a:solidFill>
                <a:schemeClr val="accent2">
                  <a:lumMod val="50000"/>
                </a:schemeClr>
              </a:solidFill>
              <a:latin typeface="+mj-lt"/>
            </a:endParaRPr>
          </a:p>
          <a:p>
            <a:pPr marL="273050" indent="11113" algn="just">
              <a:defRPr/>
            </a:pPr>
            <a:r>
              <a:rPr lang="it-IT" sz="1600" dirty="0" smtClean="0">
                <a:solidFill>
                  <a:schemeClr val="tx2"/>
                </a:solidFill>
                <a:latin typeface="+mj-lt"/>
              </a:rPr>
              <a:t>2,791,494</a:t>
            </a:r>
          </a:p>
          <a:p>
            <a:pPr marL="457200" indent="-173038" algn="just">
              <a:buClr>
                <a:schemeClr val="accent2"/>
              </a:buClr>
              <a:buFont typeface="Wingdings" panose="05000000000000000000" pitchFamily="2" charset="2"/>
              <a:buChar char="§"/>
              <a:defRPr/>
            </a:pPr>
            <a:r>
              <a:rPr lang="it-IT" sz="1600" dirty="0" smtClean="0">
                <a:solidFill>
                  <a:schemeClr val="tx2"/>
                </a:solidFill>
                <a:latin typeface="+mj-lt"/>
              </a:rPr>
              <a:t>2,027,868- Clark County</a:t>
            </a:r>
          </a:p>
          <a:p>
            <a:pPr marL="457200" indent="-173038" algn="just">
              <a:buClr>
                <a:schemeClr val="accent2"/>
              </a:buClr>
              <a:buFont typeface="Wingdings" panose="05000000000000000000" pitchFamily="2" charset="2"/>
              <a:buChar char="§"/>
              <a:defRPr/>
            </a:pPr>
            <a:r>
              <a:rPr lang="it-IT" sz="1600" dirty="0" smtClean="0">
                <a:solidFill>
                  <a:schemeClr val="tx2"/>
                </a:solidFill>
                <a:latin typeface="+mj-lt"/>
              </a:rPr>
              <a:t>433,731- Washoe County</a:t>
            </a:r>
          </a:p>
          <a:p>
            <a:pPr marL="457200" indent="-173038" algn="just">
              <a:buClr>
                <a:schemeClr val="accent2"/>
              </a:buClr>
              <a:buFont typeface="Wingdings" panose="05000000000000000000" pitchFamily="2" charset="2"/>
              <a:buChar char="§"/>
              <a:defRPr/>
            </a:pPr>
            <a:r>
              <a:rPr lang="it-IT" sz="1600" dirty="0" smtClean="0">
                <a:solidFill>
                  <a:schemeClr val="tx2"/>
                </a:solidFill>
                <a:latin typeface="+mj-lt"/>
              </a:rPr>
              <a:t>329,895- Rural Nevada</a:t>
            </a:r>
            <a:endParaRPr lang="it-IT" sz="1600" dirty="0">
              <a:solidFill>
                <a:schemeClr val="tx2"/>
              </a:solidFill>
              <a:latin typeface="+mj-lt"/>
            </a:endParaRPr>
          </a:p>
          <a:p>
            <a:pPr marL="274320" indent="-228600" algn="just">
              <a:defRPr/>
            </a:pPr>
            <a:endParaRPr lang="en-US" sz="1600" u="sng" dirty="0">
              <a:latin typeface="+mj-lt"/>
            </a:endParaRPr>
          </a:p>
          <a:p>
            <a:pPr marL="274320" indent="-228600" algn="just">
              <a:buClr>
                <a:srgbClr val="92D050"/>
              </a:buClr>
              <a:buFont typeface="Wingdings" panose="05000000000000000000" pitchFamily="2" charset="2"/>
              <a:buChar char="§"/>
              <a:defRPr/>
            </a:pPr>
            <a:r>
              <a:rPr lang="en-US" sz="1600" b="1" dirty="0" smtClean="0">
                <a:solidFill>
                  <a:schemeClr val="accent2">
                    <a:lumMod val="50000"/>
                  </a:schemeClr>
                </a:solidFill>
                <a:latin typeface="+mj-lt"/>
              </a:rPr>
              <a:t>Total Number of Children Statewide</a:t>
            </a:r>
          </a:p>
          <a:p>
            <a:pPr marL="273050" indent="11113" algn="just">
              <a:buClr>
                <a:srgbClr val="92D050"/>
              </a:buClr>
              <a:defRPr/>
            </a:pPr>
            <a:r>
              <a:rPr lang="en-US" sz="1600" dirty="0" smtClean="0">
                <a:solidFill>
                  <a:schemeClr val="tx2"/>
                </a:solidFill>
                <a:latin typeface="+mj-lt"/>
              </a:rPr>
              <a:t>723,498 Children (ages 0-18)</a:t>
            </a:r>
            <a:endParaRPr lang="en-US" sz="1600" dirty="0">
              <a:solidFill>
                <a:schemeClr val="tx2"/>
              </a:solidFill>
              <a:latin typeface="+mj-lt"/>
            </a:endParaRPr>
          </a:p>
          <a:p>
            <a:pPr marL="274320" indent="-228600" algn="just">
              <a:defRPr/>
            </a:pPr>
            <a:endParaRPr lang="en-US" sz="1600" b="1" dirty="0">
              <a:solidFill>
                <a:schemeClr val="accent2">
                  <a:lumMod val="50000"/>
                </a:schemeClr>
              </a:solidFill>
              <a:latin typeface="+mj-lt"/>
            </a:endParaRPr>
          </a:p>
          <a:p>
            <a:pPr marL="274320" indent="-228600" algn="just">
              <a:buClr>
                <a:schemeClr val="accent1"/>
              </a:buClr>
              <a:buFont typeface="Wingdings" panose="05000000000000000000" pitchFamily="2" charset="2"/>
              <a:buChar char="§"/>
              <a:defRPr/>
            </a:pPr>
            <a:r>
              <a:rPr lang="en-US" sz="1600" b="1" dirty="0" smtClean="0">
                <a:solidFill>
                  <a:schemeClr val="accent2">
                    <a:lumMod val="50000"/>
                  </a:schemeClr>
                </a:solidFill>
                <a:latin typeface="+mj-lt"/>
              </a:rPr>
              <a:t>Land</a:t>
            </a:r>
            <a:endParaRPr lang="en-US" sz="1600" b="1" dirty="0">
              <a:solidFill>
                <a:schemeClr val="accent2">
                  <a:lumMod val="50000"/>
                </a:schemeClr>
              </a:solidFill>
              <a:latin typeface="+mj-lt"/>
            </a:endParaRPr>
          </a:p>
          <a:p>
            <a:pPr marL="273050" indent="11113" algn="just">
              <a:defRPr/>
            </a:pPr>
            <a:r>
              <a:rPr lang="en-US" sz="1600" dirty="0" smtClean="0">
                <a:solidFill>
                  <a:schemeClr val="tx2"/>
                </a:solidFill>
                <a:latin typeface="+mj-lt"/>
              </a:rPr>
              <a:t>109,781 square miles </a:t>
            </a:r>
          </a:p>
          <a:p>
            <a:pPr marL="273050" indent="11113" algn="just">
              <a:defRPr/>
            </a:pPr>
            <a:r>
              <a:rPr lang="en-US" sz="1600" dirty="0" smtClean="0">
                <a:solidFill>
                  <a:schemeClr val="tx2"/>
                </a:solidFill>
                <a:latin typeface="+mj-lt"/>
              </a:rPr>
              <a:t>(making it the 7</a:t>
            </a:r>
            <a:r>
              <a:rPr lang="en-US" sz="1600" baseline="30000" dirty="0" smtClean="0">
                <a:solidFill>
                  <a:schemeClr val="tx2"/>
                </a:solidFill>
                <a:latin typeface="+mj-lt"/>
              </a:rPr>
              <a:t>th</a:t>
            </a:r>
            <a:r>
              <a:rPr lang="en-US" sz="1600" dirty="0" smtClean="0">
                <a:solidFill>
                  <a:schemeClr val="tx2"/>
                </a:solidFill>
                <a:latin typeface="+mj-lt"/>
              </a:rPr>
              <a:t> largest of the states</a:t>
            </a:r>
            <a:r>
              <a:rPr lang="en-US" sz="1100" dirty="0" smtClean="0">
                <a:solidFill>
                  <a:schemeClr val="tx2"/>
                </a:solidFill>
                <a:latin typeface="+mj-lt"/>
              </a:rPr>
              <a:t>)</a:t>
            </a:r>
            <a:endParaRPr lang="en-US" sz="1100" dirty="0">
              <a:solidFill>
                <a:schemeClr val="tx2"/>
              </a:solidFill>
              <a:latin typeface="+mj-lt"/>
            </a:endParaRPr>
          </a:p>
        </p:txBody>
      </p:sp>
    </p:spTree>
    <p:extLst>
      <p:ext uri="{BB962C8B-B14F-4D97-AF65-F5344CB8AC3E}">
        <p14:creationId xmlns:p14="http://schemas.microsoft.com/office/powerpoint/2010/main" val="712841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1500" dirty="0"/>
              <a:t>The goal of the foster care system is to ensure the safety, permanency and well-being of children who either temporarily or permanently cannot be safely maintained in their own homes. </a:t>
            </a:r>
          </a:p>
          <a:p>
            <a:endParaRPr lang="en-US" sz="1500" dirty="0"/>
          </a:p>
          <a:p>
            <a:r>
              <a:rPr lang="en-US" sz="1500" dirty="0"/>
              <a:t>Foster care is intended to be a short term situation until a permanent placement can be made.</a:t>
            </a:r>
          </a:p>
          <a:p>
            <a:pPr lvl="1"/>
            <a:r>
              <a:rPr lang="en-US" sz="1500" dirty="0"/>
              <a:t>Placement with relatives/fictive kin is first choice</a:t>
            </a:r>
          </a:p>
          <a:p>
            <a:pPr lvl="1"/>
            <a:r>
              <a:rPr lang="en-US" sz="1500" dirty="0"/>
              <a:t>Regular family foster care or specialized level care if needed</a:t>
            </a:r>
          </a:p>
          <a:p>
            <a:pPr lvl="1"/>
            <a:r>
              <a:rPr lang="en-US" sz="1500" dirty="0"/>
              <a:t>Shelter care</a:t>
            </a:r>
          </a:p>
          <a:p>
            <a:pPr lvl="1"/>
            <a:r>
              <a:rPr lang="en-US" sz="1500" dirty="0"/>
              <a:t>Adoption</a:t>
            </a:r>
          </a:p>
          <a:p>
            <a:pPr lvl="1"/>
            <a:r>
              <a:rPr lang="en-US" sz="1500" dirty="0"/>
              <a:t>Reunification</a:t>
            </a:r>
          </a:p>
          <a:p>
            <a:endParaRPr lang="en-US" sz="1500" dirty="0"/>
          </a:p>
          <a:p>
            <a:r>
              <a:rPr lang="en-US" sz="1500" dirty="0"/>
              <a:t>While in foster care a case manager is assigned </a:t>
            </a:r>
            <a:r>
              <a:rPr lang="en-US" sz="1500" dirty="0" smtClean="0"/>
              <a:t>to the </a:t>
            </a:r>
            <a:r>
              <a:rPr lang="en-US" sz="1500" dirty="0"/>
              <a:t>child and his/her family to assist with case plan </a:t>
            </a:r>
            <a:r>
              <a:rPr lang="en-US" sz="1500" dirty="0" smtClean="0"/>
              <a:t>development </a:t>
            </a:r>
            <a:r>
              <a:rPr lang="en-US" sz="1500" dirty="0"/>
              <a:t>and to work on minimizing the </a:t>
            </a:r>
            <a:r>
              <a:rPr lang="en-US" sz="1500" dirty="0" smtClean="0"/>
              <a:t>safety threats </a:t>
            </a:r>
            <a:r>
              <a:rPr lang="en-US" sz="1500" dirty="0"/>
              <a:t>in the family so the child can be </a:t>
            </a:r>
            <a:r>
              <a:rPr lang="en-US" sz="1500" dirty="0" smtClean="0"/>
              <a:t>safely </a:t>
            </a:r>
            <a:r>
              <a:rPr lang="en-US" sz="1500" dirty="0"/>
              <a:t>returned home. </a:t>
            </a:r>
          </a:p>
          <a:p>
            <a:endParaRPr lang="en-US" sz="1500" dirty="0"/>
          </a:p>
          <a:p>
            <a:r>
              <a:rPr lang="en-US" sz="1500" dirty="0"/>
              <a:t>If reunification is not an option, other permanent </a:t>
            </a:r>
            <a:endParaRPr lang="en-US" sz="1500" dirty="0" smtClean="0"/>
          </a:p>
          <a:p>
            <a:pPr marL="231775" indent="0">
              <a:buNone/>
            </a:pPr>
            <a:r>
              <a:rPr lang="en-US" sz="1500" dirty="0" smtClean="0"/>
              <a:t>living </a:t>
            </a:r>
            <a:r>
              <a:rPr lang="en-US" sz="1500" dirty="0"/>
              <a:t>situations are explored such as adoption, </a:t>
            </a:r>
            <a:endParaRPr lang="en-US" sz="1500" dirty="0" smtClean="0"/>
          </a:p>
          <a:p>
            <a:pPr marL="231775" indent="0">
              <a:buNone/>
            </a:pPr>
            <a:r>
              <a:rPr lang="en-US" sz="1500" dirty="0" smtClean="0"/>
              <a:t>guardianship </a:t>
            </a:r>
            <a:r>
              <a:rPr lang="en-US" sz="1500" dirty="0"/>
              <a:t>and OPPLA (Other planned living </a:t>
            </a:r>
            <a:endParaRPr lang="en-US" sz="1500" dirty="0" smtClean="0"/>
          </a:p>
          <a:p>
            <a:pPr marL="231775" indent="0">
              <a:buNone/>
            </a:pPr>
            <a:r>
              <a:rPr lang="en-US" sz="1500" dirty="0" smtClean="0"/>
              <a:t>arrangement</a:t>
            </a:r>
            <a:r>
              <a:rPr lang="en-US" sz="1500" dirty="0"/>
              <a:t>).</a:t>
            </a:r>
          </a:p>
          <a:p>
            <a:endParaRPr lang="en-US" sz="1100" dirty="0"/>
          </a:p>
        </p:txBody>
      </p:sp>
      <p:sp>
        <p:nvSpPr>
          <p:cNvPr id="3" name="Slide Number Placeholder 2"/>
          <p:cNvSpPr>
            <a:spLocks noGrp="1"/>
          </p:cNvSpPr>
          <p:nvPr>
            <p:ph type="sldNum" sz="quarter" idx="12"/>
          </p:nvPr>
        </p:nvSpPr>
        <p:spPr/>
        <p:txBody>
          <a:bodyPr/>
          <a:lstStyle/>
          <a:p>
            <a:fld id="{B19A0CEE-E79B-4E94-9CD5-C014EDCF7C1D}" type="slidenum">
              <a:rPr lang="en-US" smtClean="0"/>
              <a:t>20</a:t>
            </a:fld>
            <a:endParaRPr lang="en-US"/>
          </a:p>
        </p:txBody>
      </p:sp>
      <p:sp>
        <p:nvSpPr>
          <p:cNvPr id="4" name="Title 3"/>
          <p:cNvSpPr>
            <a:spLocks noGrp="1"/>
          </p:cNvSpPr>
          <p:nvPr>
            <p:ph type="title"/>
          </p:nvPr>
        </p:nvSpPr>
        <p:spPr/>
        <p:txBody>
          <a:bodyPr/>
          <a:lstStyle/>
          <a:p>
            <a:r>
              <a:rPr lang="en-US" dirty="0" smtClean="0"/>
              <a:t>Foster care</a:t>
            </a:r>
            <a:endParaRPr lang="en-US" dirty="0"/>
          </a:p>
        </p:txBody>
      </p:sp>
      <p:pic>
        <p:nvPicPr>
          <p:cNvPr id="7170" name="Picture 2" descr="http://greatervisionbc.com/wp-content/uploads/2013/11/kids.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486400" y="4213667"/>
            <a:ext cx="3285392" cy="218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199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21</a:t>
            </a:fld>
            <a:endParaRPr lang="en-US"/>
          </a:p>
        </p:txBody>
      </p:sp>
      <p:sp>
        <p:nvSpPr>
          <p:cNvPr id="4" name="Title 3"/>
          <p:cNvSpPr>
            <a:spLocks noGrp="1"/>
          </p:cNvSpPr>
          <p:nvPr>
            <p:ph type="title"/>
          </p:nvPr>
        </p:nvSpPr>
        <p:spPr/>
        <p:txBody>
          <a:bodyPr/>
          <a:lstStyle/>
          <a:p>
            <a:r>
              <a:rPr lang="en-US" dirty="0" smtClean="0"/>
              <a:t>Total number of children in </a:t>
            </a:r>
            <a:br>
              <a:rPr lang="en-US" dirty="0" smtClean="0"/>
            </a:br>
            <a:r>
              <a:rPr lang="en-US" dirty="0" smtClean="0"/>
              <a:t>out-of-home placements  </a:t>
            </a:r>
            <a:endParaRPr lang="en-US" dirty="0"/>
          </a:p>
        </p:txBody>
      </p:sp>
      <p:graphicFrame>
        <p:nvGraphicFramePr>
          <p:cNvPr id="5" name="Chart 4"/>
          <p:cNvGraphicFramePr/>
          <p:nvPr>
            <p:extLst>
              <p:ext uri="{D42A27DB-BD31-4B8C-83A1-F6EECF244321}">
                <p14:modId xmlns:p14="http://schemas.microsoft.com/office/powerpoint/2010/main" val="3476684228"/>
              </p:ext>
            </p:extLst>
          </p:nvPr>
        </p:nvGraphicFramePr>
        <p:xfrm>
          <a:off x="381000" y="1905000"/>
          <a:ext cx="7991475" cy="4076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1044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22</a:t>
            </a:fld>
            <a:endParaRPr lang="en-US"/>
          </a:p>
        </p:txBody>
      </p:sp>
      <p:sp>
        <p:nvSpPr>
          <p:cNvPr id="4" name="Title 3"/>
          <p:cNvSpPr>
            <a:spLocks noGrp="1"/>
          </p:cNvSpPr>
          <p:nvPr>
            <p:ph type="title"/>
          </p:nvPr>
        </p:nvSpPr>
        <p:spPr/>
        <p:txBody>
          <a:bodyPr/>
          <a:lstStyle/>
          <a:p>
            <a:r>
              <a:rPr lang="en-US" dirty="0" smtClean="0"/>
              <a:t>Foster care monthly average</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080166658"/>
              </p:ext>
            </p:extLst>
          </p:nvPr>
        </p:nvGraphicFramePr>
        <p:xfrm>
          <a:off x="1219200" y="1981200"/>
          <a:ext cx="68580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9745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23</a:t>
            </a:fld>
            <a:endParaRPr lang="en-US"/>
          </a:p>
        </p:txBody>
      </p:sp>
      <p:sp>
        <p:nvSpPr>
          <p:cNvPr id="4" name="Title 3"/>
          <p:cNvSpPr>
            <a:spLocks noGrp="1"/>
          </p:cNvSpPr>
          <p:nvPr>
            <p:ph type="title"/>
          </p:nvPr>
        </p:nvSpPr>
        <p:spPr/>
        <p:txBody>
          <a:bodyPr/>
          <a:lstStyle/>
          <a:p>
            <a:r>
              <a:rPr lang="en-US" dirty="0" smtClean="0"/>
              <a:t>Average length of stay in months </a:t>
            </a:r>
            <a:br>
              <a:rPr lang="en-US" dirty="0" smtClean="0"/>
            </a:br>
            <a:r>
              <a:rPr lang="en-US" dirty="0" smtClean="0"/>
              <a:t>for children exiting foster care</a:t>
            </a:r>
            <a:endParaRPr lang="en-US" dirty="0"/>
          </a:p>
        </p:txBody>
      </p:sp>
      <p:graphicFrame>
        <p:nvGraphicFramePr>
          <p:cNvPr id="5" name="Chart 4"/>
          <p:cNvGraphicFramePr/>
          <p:nvPr>
            <p:extLst>
              <p:ext uri="{D42A27DB-BD31-4B8C-83A1-F6EECF244321}">
                <p14:modId xmlns:p14="http://schemas.microsoft.com/office/powerpoint/2010/main" val="1220533252"/>
              </p:ext>
            </p:extLst>
          </p:nvPr>
        </p:nvGraphicFramePr>
        <p:xfrm>
          <a:off x="609600" y="1905000"/>
          <a:ext cx="80010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0885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24</a:t>
            </a:fld>
            <a:endParaRPr lang="en-US"/>
          </a:p>
        </p:txBody>
      </p:sp>
      <p:sp>
        <p:nvSpPr>
          <p:cNvPr id="4" name="Title 3"/>
          <p:cNvSpPr>
            <a:spLocks noGrp="1"/>
          </p:cNvSpPr>
          <p:nvPr>
            <p:ph type="title"/>
          </p:nvPr>
        </p:nvSpPr>
        <p:spPr/>
        <p:txBody>
          <a:bodyPr/>
          <a:lstStyle/>
          <a:p>
            <a:r>
              <a:rPr lang="en-US" dirty="0" smtClean="0"/>
              <a:t>Caseworker contract</a:t>
            </a:r>
            <a:r>
              <a:rPr lang="en-US" dirty="0"/>
              <a:t> </a:t>
            </a:r>
            <a:r>
              <a:rPr lang="en-US" dirty="0" smtClean="0"/>
              <a:t>compliance</a:t>
            </a:r>
            <a:endParaRPr lang="en-US" dirty="0"/>
          </a:p>
        </p:txBody>
      </p:sp>
      <p:sp>
        <p:nvSpPr>
          <p:cNvPr id="5" name="TextBox 4"/>
          <p:cNvSpPr txBox="1"/>
          <p:nvPr/>
        </p:nvSpPr>
        <p:spPr>
          <a:xfrm>
            <a:off x="1219200" y="1720334"/>
            <a:ext cx="6477000" cy="369332"/>
          </a:xfrm>
          <a:prstGeom prst="rect">
            <a:avLst/>
          </a:prstGeom>
          <a:noFill/>
        </p:spPr>
        <p:txBody>
          <a:bodyPr wrap="square" rtlCol="0">
            <a:spAutoFit/>
          </a:bodyPr>
          <a:lstStyle/>
          <a:p>
            <a:pPr algn="ctr"/>
            <a:r>
              <a:rPr lang="en-US" dirty="0" smtClean="0">
                <a:solidFill>
                  <a:schemeClr val="tx2"/>
                </a:solidFill>
              </a:rPr>
              <a:t>WE ACHIEVED 90%!</a:t>
            </a:r>
            <a:endParaRPr lang="en-US" dirty="0">
              <a:solidFill>
                <a:schemeClr val="tx2"/>
              </a:solidFill>
            </a:endParaRPr>
          </a:p>
        </p:txBody>
      </p:sp>
      <p:graphicFrame>
        <p:nvGraphicFramePr>
          <p:cNvPr id="6" name="Chart 5"/>
          <p:cNvGraphicFramePr/>
          <p:nvPr>
            <p:extLst>
              <p:ext uri="{D42A27DB-BD31-4B8C-83A1-F6EECF244321}">
                <p14:modId xmlns:p14="http://schemas.microsoft.com/office/powerpoint/2010/main" val="1564737640"/>
              </p:ext>
            </p:extLst>
          </p:nvPr>
        </p:nvGraphicFramePr>
        <p:xfrm>
          <a:off x="381000" y="2086618"/>
          <a:ext cx="8296275" cy="4181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069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25</a:t>
            </a:fld>
            <a:endParaRPr lang="en-US"/>
          </a:p>
        </p:txBody>
      </p:sp>
      <p:sp>
        <p:nvSpPr>
          <p:cNvPr id="4" name="Title 3"/>
          <p:cNvSpPr>
            <a:spLocks noGrp="1"/>
          </p:cNvSpPr>
          <p:nvPr>
            <p:ph type="title"/>
          </p:nvPr>
        </p:nvSpPr>
        <p:spPr/>
        <p:txBody>
          <a:bodyPr/>
          <a:lstStyle/>
          <a:p>
            <a:r>
              <a:rPr lang="en-US" dirty="0" smtClean="0"/>
              <a:t>FOSTER Parent recruitment, licensing and training</a:t>
            </a:r>
            <a:endParaRPr lang="en-US" dirty="0"/>
          </a:p>
        </p:txBody>
      </p:sp>
      <p:sp>
        <p:nvSpPr>
          <p:cNvPr id="6" name="Rectangle 5"/>
          <p:cNvSpPr/>
          <p:nvPr/>
        </p:nvSpPr>
        <p:spPr>
          <a:xfrm>
            <a:off x="533400" y="1828800"/>
            <a:ext cx="8077200" cy="3539430"/>
          </a:xfrm>
          <a:prstGeom prst="rect">
            <a:avLst/>
          </a:prstGeom>
        </p:spPr>
        <p:txBody>
          <a:bodyPr wrap="square">
            <a:spAutoFit/>
          </a:bodyPr>
          <a:lstStyle/>
          <a:p>
            <a:pPr marL="171450" indent="-171450">
              <a:buClr>
                <a:schemeClr val="accent1"/>
              </a:buClr>
              <a:buFont typeface="Wingdings" panose="05000000000000000000" pitchFamily="2" charset="2"/>
              <a:buChar char="§"/>
            </a:pPr>
            <a:r>
              <a:rPr lang="en-US" sz="1400" dirty="0">
                <a:solidFill>
                  <a:schemeClr val="tx2"/>
                </a:solidFill>
                <a:latin typeface="+mj-lt"/>
              </a:rPr>
              <a:t>New children come in to the foster care system daily resulting in a continuous for new, qualified foster parents.</a:t>
            </a:r>
          </a:p>
          <a:p>
            <a:pPr marL="171450" indent="-171450">
              <a:buClr>
                <a:schemeClr val="accent1"/>
              </a:buClr>
              <a:buFont typeface="Wingdings" panose="05000000000000000000" pitchFamily="2" charset="2"/>
              <a:buChar char="§"/>
            </a:pPr>
            <a:endParaRPr lang="en-US" sz="1400" dirty="0">
              <a:solidFill>
                <a:schemeClr val="tx2"/>
              </a:solidFill>
              <a:latin typeface="+mj-lt"/>
            </a:endParaRPr>
          </a:p>
          <a:p>
            <a:pPr marL="171450" indent="-171450">
              <a:buClr>
                <a:schemeClr val="accent1"/>
              </a:buClr>
              <a:buFont typeface="Wingdings" panose="05000000000000000000" pitchFamily="2" charset="2"/>
              <a:buChar char="§"/>
            </a:pPr>
            <a:r>
              <a:rPr lang="en-US" sz="1400" dirty="0" smtClean="0">
                <a:solidFill>
                  <a:schemeClr val="tx2"/>
                </a:solidFill>
                <a:latin typeface="+mj-lt"/>
              </a:rPr>
              <a:t>The </a:t>
            </a:r>
            <a:r>
              <a:rPr lang="en-US" sz="1400" dirty="0">
                <a:solidFill>
                  <a:schemeClr val="tx2"/>
                </a:solidFill>
                <a:latin typeface="+mj-lt"/>
              </a:rPr>
              <a:t>licensing process is required by NRS 424 to determine if the placement is suitable.</a:t>
            </a:r>
          </a:p>
          <a:p>
            <a:pPr marL="171450" indent="-171450">
              <a:buClr>
                <a:schemeClr val="accent1"/>
              </a:buClr>
              <a:buFont typeface="Wingdings" panose="05000000000000000000" pitchFamily="2" charset="2"/>
              <a:buChar char="§"/>
            </a:pPr>
            <a:endParaRPr lang="en-US" sz="1400" dirty="0">
              <a:solidFill>
                <a:schemeClr val="tx2"/>
              </a:solidFill>
              <a:latin typeface="+mj-lt"/>
            </a:endParaRPr>
          </a:p>
          <a:p>
            <a:pPr marL="171450" indent="-171450">
              <a:buClr>
                <a:schemeClr val="accent1"/>
              </a:buClr>
              <a:buFont typeface="Wingdings" panose="05000000000000000000" pitchFamily="2" charset="2"/>
              <a:buChar char="§"/>
            </a:pPr>
            <a:r>
              <a:rPr lang="en-US" sz="1400" dirty="0">
                <a:solidFill>
                  <a:schemeClr val="tx2"/>
                </a:solidFill>
                <a:latin typeface="+mj-lt"/>
              </a:rPr>
              <a:t>All applicants and residents 18 years of age or older living in the home must complete and pass a FBI background check, and state and local background checks.</a:t>
            </a:r>
          </a:p>
          <a:p>
            <a:pPr marL="171450" indent="-171450">
              <a:buClr>
                <a:schemeClr val="accent1"/>
              </a:buClr>
              <a:buFont typeface="Wingdings" panose="05000000000000000000" pitchFamily="2" charset="2"/>
              <a:buChar char="§"/>
            </a:pPr>
            <a:endParaRPr lang="en-US" sz="1400" dirty="0">
              <a:solidFill>
                <a:schemeClr val="tx2"/>
              </a:solidFill>
              <a:latin typeface="+mj-lt"/>
            </a:endParaRPr>
          </a:p>
          <a:p>
            <a:pPr marL="171450" indent="-171450">
              <a:buClr>
                <a:schemeClr val="accent1"/>
              </a:buClr>
              <a:buFont typeface="Wingdings" panose="05000000000000000000" pitchFamily="2" charset="2"/>
              <a:buChar char="§"/>
            </a:pPr>
            <a:r>
              <a:rPr lang="en-US" sz="1400" dirty="0">
                <a:solidFill>
                  <a:schemeClr val="tx2"/>
                </a:solidFill>
                <a:latin typeface="+mj-lt"/>
              </a:rPr>
              <a:t>Each Child Welfare agency has a training program that all foster families must complete.</a:t>
            </a:r>
          </a:p>
          <a:p>
            <a:pPr marL="171450" indent="-171450">
              <a:buClr>
                <a:schemeClr val="accent1"/>
              </a:buClr>
              <a:buFont typeface="Wingdings" panose="05000000000000000000" pitchFamily="2" charset="2"/>
              <a:buChar char="§"/>
            </a:pPr>
            <a:endParaRPr lang="en-US" sz="1400" dirty="0">
              <a:solidFill>
                <a:schemeClr val="tx2"/>
              </a:solidFill>
              <a:latin typeface="+mj-lt"/>
            </a:endParaRPr>
          </a:p>
          <a:p>
            <a:pPr marL="171450" indent="-171450">
              <a:buClr>
                <a:schemeClr val="accent1"/>
              </a:buClr>
              <a:buFont typeface="Wingdings" panose="05000000000000000000" pitchFamily="2" charset="2"/>
              <a:buChar char="§"/>
            </a:pPr>
            <a:r>
              <a:rPr lang="en-US" sz="1400" dirty="0">
                <a:solidFill>
                  <a:schemeClr val="tx2"/>
                </a:solidFill>
                <a:latin typeface="+mj-lt"/>
              </a:rPr>
              <a:t>All training curricula  </a:t>
            </a:r>
            <a:r>
              <a:rPr lang="en-US" sz="1400" dirty="0" smtClean="0">
                <a:solidFill>
                  <a:schemeClr val="tx2"/>
                </a:solidFill>
                <a:latin typeface="+mj-lt"/>
              </a:rPr>
              <a:t>covers:</a:t>
            </a:r>
          </a:p>
          <a:p>
            <a:pPr marL="628650" lvl="1" indent="-171450">
              <a:buClr>
                <a:schemeClr val="accent2"/>
              </a:buClr>
              <a:buFont typeface="Wingdings" panose="05000000000000000000" pitchFamily="2" charset="2"/>
              <a:buChar char="§"/>
            </a:pPr>
            <a:r>
              <a:rPr lang="en-US" sz="1400" dirty="0" smtClean="0">
                <a:solidFill>
                  <a:schemeClr val="tx2"/>
                </a:solidFill>
                <a:latin typeface="+mj-lt"/>
              </a:rPr>
              <a:t>How </a:t>
            </a:r>
            <a:r>
              <a:rPr lang="en-US" sz="1400" dirty="0">
                <a:solidFill>
                  <a:schemeClr val="tx2"/>
                </a:solidFill>
                <a:latin typeface="+mj-lt"/>
              </a:rPr>
              <a:t>to interact with foster children</a:t>
            </a:r>
            <a:r>
              <a:rPr lang="en-US" sz="1400" dirty="0" smtClean="0">
                <a:solidFill>
                  <a:schemeClr val="tx2"/>
                </a:solidFill>
                <a:latin typeface="+mj-lt"/>
              </a:rPr>
              <a:t>;	</a:t>
            </a:r>
            <a:endParaRPr lang="en-US" sz="1400" dirty="0">
              <a:solidFill>
                <a:schemeClr val="tx2"/>
              </a:solidFill>
              <a:latin typeface="+mj-lt"/>
            </a:endParaRPr>
          </a:p>
          <a:p>
            <a:pPr marL="628650" lvl="1" indent="-171450">
              <a:buClr>
                <a:schemeClr val="accent2"/>
              </a:buClr>
              <a:buFont typeface="Wingdings" panose="05000000000000000000" pitchFamily="2" charset="2"/>
              <a:buChar char="§"/>
            </a:pPr>
            <a:r>
              <a:rPr lang="en-US" sz="1400" dirty="0">
                <a:solidFill>
                  <a:schemeClr val="tx2"/>
                </a:solidFill>
                <a:latin typeface="+mj-lt"/>
              </a:rPr>
              <a:t>What behaviors to expect;</a:t>
            </a:r>
          </a:p>
          <a:p>
            <a:pPr marL="628650" lvl="1" indent="-171450">
              <a:buClr>
                <a:schemeClr val="accent2"/>
              </a:buClr>
              <a:buFont typeface="Wingdings" panose="05000000000000000000" pitchFamily="2" charset="2"/>
              <a:buChar char="§"/>
            </a:pPr>
            <a:r>
              <a:rPr lang="en-US" sz="1400" dirty="0">
                <a:solidFill>
                  <a:schemeClr val="tx2"/>
                </a:solidFill>
                <a:latin typeface="+mj-lt"/>
              </a:rPr>
              <a:t>Appropriate discipline techniques;</a:t>
            </a:r>
          </a:p>
          <a:p>
            <a:pPr marL="628650" lvl="1" indent="-171450">
              <a:buClr>
                <a:schemeClr val="accent2"/>
              </a:buClr>
              <a:buFont typeface="Wingdings" panose="05000000000000000000" pitchFamily="2" charset="2"/>
              <a:buChar char="§"/>
            </a:pPr>
            <a:r>
              <a:rPr lang="en-US" sz="1400" dirty="0">
                <a:solidFill>
                  <a:schemeClr val="tx2"/>
                </a:solidFill>
                <a:latin typeface="+mj-lt"/>
              </a:rPr>
              <a:t>Grief, loss and attachment issues; and,</a:t>
            </a:r>
          </a:p>
          <a:p>
            <a:pPr marL="628650" lvl="1" indent="-171450">
              <a:buClr>
                <a:schemeClr val="accent2"/>
              </a:buClr>
              <a:buFont typeface="Wingdings" panose="05000000000000000000" pitchFamily="2" charset="2"/>
              <a:buChar char="§"/>
            </a:pPr>
            <a:r>
              <a:rPr lang="en-US" sz="1400" dirty="0">
                <a:solidFill>
                  <a:schemeClr val="tx2"/>
                </a:solidFill>
                <a:latin typeface="+mj-lt"/>
              </a:rPr>
              <a:t>Information on the child welfare agency</a:t>
            </a:r>
          </a:p>
        </p:txBody>
      </p:sp>
      <p:pic>
        <p:nvPicPr>
          <p:cNvPr id="8" name="Picture 2" descr="C:\Users\jnoble\Desktop\LOVE foster care1.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49953">
            <a:off x="5841555" y="4496409"/>
            <a:ext cx="1832425" cy="1837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53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26</a:t>
            </a:fld>
            <a:endParaRPr lang="en-US"/>
          </a:p>
        </p:txBody>
      </p:sp>
      <p:sp>
        <p:nvSpPr>
          <p:cNvPr id="4" name="Title 3"/>
          <p:cNvSpPr>
            <a:spLocks noGrp="1"/>
          </p:cNvSpPr>
          <p:nvPr>
            <p:ph type="title"/>
          </p:nvPr>
        </p:nvSpPr>
        <p:spPr/>
        <p:txBody>
          <a:bodyPr/>
          <a:lstStyle/>
          <a:p>
            <a:r>
              <a:rPr lang="en-US" dirty="0" smtClean="0"/>
              <a:t>Family foster homes</a:t>
            </a:r>
            <a:endParaRPr lang="en-US" dirty="0"/>
          </a:p>
        </p:txBody>
      </p:sp>
      <p:graphicFrame>
        <p:nvGraphicFramePr>
          <p:cNvPr id="6" name="Chart 5"/>
          <p:cNvGraphicFramePr/>
          <p:nvPr>
            <p:extLst>
              <p:ext uri="{D42A27DB-BD31-4B8C-83A1-F6EECF244321}">
                <p14:modId xmlns:p14="http://schemas.microsoft.com/office/powerpoint/2010/main" val="2589092660"/>
              </p:ext>
            </p:extLst>
          </p:nvPr>
        </p:nvGraphicFramePr>
        <p:xfrm>
          <a:off x="685800" y="1905000"/>
          <a:ext cx="7496175" cy="4543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5819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US" sz="800" dirty="0"/>
              <a:t>In 2012 IFC approved a transfer of Basic Skills Training funding from the Division of Health Care Financing and Policy to DCFS, so that DCFS could implement a Specialized Foster Care pilot program in  both the rural region, and the urban counties. The pilot program was implemented in an effort to provide the most effective and appropriate services for children in foster care with severe behavioral and emotional problems, and to provide these services within their own communities. This pilot was driven by a recognition that children in specialized foster care:</a:t>
            </a:r>
          </a:p>
          <a:p>
            <a:pPr lvl="1" algn="just"/>
            <a:r>
              <a:rPr lang="en-US" sz="800" dirty="0"/>
              <a:t>Had treatment plans that often did not clinically match the needs noted by providers or indicated by the diagnosis ,</a:t>
            </a:r>
          </a:p>
          <a:p>
            <a:pPr lvl="1" algn="just"/>
            <a:r>
              <a:rPr lang="en-US" sz="800" dirty="0"/>
              <a:t>Stayed in foster care longer than their counterparts in traditional family foster care, </a:t>
            </a:r>
          </a:p>
          <a:p>
            <a:pPr lvl="1" algn="just"/>
            <a:r>
              <a:rPr lang="en-US" sz="800" dirty="0"/>
              <a:t>High rate of Basic Skills Training (BST) that did not correlate with positive outcomes,</a:t>
            </a:r>
          </a:p>
          <a:p>
            <a:pPr lvl="1" algn="just"/>
            <a:r>
              <a:rPr lang="en-US" sz="800" dirty="0"/>
              <a:t>Lacked placement stability, and; </a:t>
            </a:r>
          </a:p>
          <a:p>
            <a:pPr lvl="1" algn="just"/>
            <a:r>
              <a:rPr lang="en-US" sz="800" dirty="0"/>
              <a:t>Despite being placed in specialized foster care, children’s behaviors and emotional well-being did not improve even as services and costs increased substantially.</a:t>
            </a:r>
          </a:p>
          <a:p>
            <a:pPr algn="just"/>
            <a:endParaRPr lang="en-US" sz="800" dirty="0"/>
          </a:p>
          <a:p>
            <a:pPr algn="just"/>
            <a:r>
              <a:rPr lang="en-US" sz="800" dirty="0"/>
              <a:t>All three child welfare agencies have implemented the pilot a bit differently, but all have some common elements: a high degree of agency oversight, implementation of evidence based practices, and an evaluation component. </a:t>
            </a:r>
          </a:p>
          <a:p>
            <a:pPr marL="45720" indent="0" algn="just">
              <a:buNone/>
            </a:pPr>
            <a:endParaRPr lang="en-US" sz="900" dirty="0" smtClean="0"/>
          </a:p>
          <a:p>
            <a:pPr algn="just"/>
            <a:endParaRPr lang="en-US" sz="900" dirty="0" smtClean="0"/>
          </a:p>
          <a:p>
            <a:pPr algn="just"/>
            <a:endParaRPr lang="en-US" sz="900" dirty="0"/>
          </a:p>
          <a:p>
            <a:pPr algn="just"/>
            <a:endParaRPr lang="en-US" sz="900" dirty="0" smtClean="0"/>
          </a:p>
          <a:p>
            <a:pPr algn="just"/>
            <a:endParaRPr lang="en-US" sz="900" dirty="0"/>
          </a:p>
          <a:p>
            <a:pPr algn="just"/>
            <a:endParaRPr lang="en-US" sz="900" dirty="0" smtClean="0"/>
          </a:p>
          <a:p>
            <a:pPr algn="just"/>
            <a:endParaRPr lang="en-US" sz="900" dirty="0"/>
          </a:p>
          <a:p>
            <a:pPr algn="just"/>
            <a:endParaRPr lang="en-US" sz="900" dirty="0" smtClean="0"/>
          </a:p>
          <a:p>
            <a:pPr algn="just"/>
            <a:endParaRPr lang="en-US" sz="900" dirty="0"/>
          </a:p>
          <a:p>
            <a:pPr algn="just"/>
            <a:endParaRPr lang="en-US" sz="900" dirty="0" smtClean="0"/>
          </a:p>
          <a:p>
            <a:pPr algn="just"/>
            <a:r>
              <a:rPr lang="en-US" sz="900" dirty="0" smtClean="0"/>
              <a:t>The </a:t>
            </a:r>
            <a:r>
              <a:rPr lang="en-US" sz="900" dirty="0"/>
              <a:t>pilot evaluation was divided north (Washoe and all Rural counties) and south (Clark County).  The three areas which both evaluations track are hospitalizations, psychotropic medication usage, and placement stability:</a:t>
            </a:r>
          </a:p>
          <a:p>
            <a:pPr marL="45720" indent="0">
              <a:buNone/>
            </a:pPr>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27</a:t>
            </a:fld>
            <a:endParaRPr lang="en-US"/>
          </a:p>
        </p:txBody>
      </p:sp>
      <p:sp>
        <p:nvSpPr>
          <p:cNvPr id="4" name="Title 3"/>
          <p:cNvSpPr>
            <a:spLocks noGrp="1"/>
          </p:cNvSpPr>
          <p:nvPr>
            <p:ph type="title"/>
          </p:nvPr>
        </p:nvSpPr>
        <p:spPr/>
        <p:txBody>
          <a:bodyPr/>
          <a:lstStyle/>
          <a:p>
            <a:r>
              <a:rPr lang="en-US" dirty="0" smtClean="0"/>
              <a:t>Specialized foster care initiative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67260874"/>
              </p:ext>
            </p:extLst>
          </p:nvPr>
        </p:nvGraphicFramePr>
        <p:xfrm>
          <a:off x="1524000" y="5715000"/>
          <a:ext cx="5562600" cy="852840"/>
        </p:xfrm>
        <a:graphic>
          <a:graphicData uri="http://schemas.openxmlformats.org/drawingml/2006/table">
            <a:tbl>
              <a:tblPr firstRow="1" bandRow="1">
                <a:tableStyleId>{5C22544A-7EE6-4342-B048-85BDC9FD1C3A}</a:tableStyleId>
              </a:tblPr>
              <a:tblGrid>
                <a:gridCol w="1854200"/>
                <a:gridCol w="1854200"/>
                <a:gridCol w="1854200"/>
              </a:tblGrid>
              <a:tr h="152400">
                <a:tc>
                  <a:txBody>
                    <a:bodyPr/>
                    <a:lstStyle/>
                    <a:p>
                      <a:endParaRPr lang="en-US" sz="800" dirty="0"/>
                    </a:p>
                  </a:txBody>
                  <a:tcPr marT="45645" marB="45645">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r>
                        <a:rPr lang="en-US" sz="800" dirty="0" smtClean="0">
                          <a:solidFill>
                            <a:schemeClr val="tx2"/>
                          </a:solidFill>
                        </a:rPr>
                        <a:t>NORTH</a:t>
                      </a:r>
                      <a:endParaRPr lang="en-US" sz="800" dirty="0">
                        <a:solidFill>
                          <a:schemeClr val="tx2"/>
                        </a:solidFill>
                      </a:endParaRPr>
                    </a:p>
                  </a:txBody>
                  <a:tcPr marT="45645" marB="45645">
                    <a:solidFill>
                      <a:schemeClr val="accent1"/>
                    </a:solidFill>
                  </a:tcPr>
                </a:tc>
                <a:tc>
                  <a:txBody>
                    <a:bodyPr/>
                    <a:lstStyle/>
                    <a:p>
                      <a:r>
                        <a:rPr lang="en-US" sz="800" dirty="0" smtClean="0">
                          <a:solidFill>
                            <a:schemeClr val="tx2"/>
                          </a:solidFill>
                        </a:rPr>
                        <a:t>SOUTH</a:t>
                      </a:r>
                      <a:endParaRPr lang="en-US" sz="800" dirty="0">
                        <a:solidFill>
                          <a:schemeClr val="tx2"/>
                        </a:solidFill>
                      </a:endParaRPr>
                    </a:p>
                  </a:txBody>
                  <a:tcPr marT="45645" marB="45645">
                    <a:solidFill>
                      <a:schemeClr val="accent1"/>
                    </a:solidFill>
                  </a:tcPr>
                </a:tc>
              </a:tr>
              <a:tr h="167790">
                <a:tc>
                  <a:txBody>
                    <a:bodyPr/>
                    <a:lstStyle/>
                    <a:p>
                      <a:r>
                        <a:rPr lang="en-US" sz="800" dirty="0" smtClean="0"/>
                        <a:t>Hospitalizations</a:t>
                      </a:r>
                      <a:endParaRPr lang="en-US" sz="800" dirty="0"/>
                    </a:p>
                  </a:txBody>
                  <a:tcPr marT="45645" marB="45645">
                    <a:solidFill>
                      <a:schemeClr val="tx1">
                        <a:lumMod val="10000"/>
                        <a:lumOff val="90000"/>
                      </a:schemeClr>
                    </a:solidFill>
                  </a:tcPr>
                </a:tc>
                <a:tc>
                  <a:txBody>
                    <a:bodyPr/>
                    <a:lstStyle/>
                    <a:p>
                      <a:r>
                        <a:rPr lang="en-US" sz="800" dirty="0" smtClean="0"/>
                        <a:t>100% ↓</a:t>
                      </a:r>
                      <a:endParaRPr lang="en-US" sz="800" dirty="0"/>
                    </a:p>
                  </a:txBody>
                  <a:tcPr marT="45645" marB="45645">
                    <a:solidFill>
                      <a:schemeClr val="tx1">
                        <a:lumMod val="10000"/>
                        <a:lumOff val="90000"/>
                      </a:schemeClr>
                    </a:solidFill>
                  </a:tcPr>
                </a:tc>
                <a:tc>
                  <a:txBody>
                    <a:bodyPr/>
                    <a:lstStyle/>
                    <a:p>
                      <a:r>
                        <a:rPr lang="en-US" sz="800" dirty="0" smtClean="0"/>
                        <a:t>31%↓</a:t>
                      </a:r>
                      <a:endParaRPr lang="en-US" sz="800" dirty="0"/>
                    </a:p>
                  </a:txBody>
                  <a:tcPr marT="45645" marB="45645">
                    <a:solidFill>
                      <a:schemeClr val="tx1">
                        <a:lumMod val="10000"/>
                        <a:lumOff val="90000"/>
                      </a:schemeClr>
                    </a:solidFill>
                  </a:tcPr>
                </a:tc>
              </a:tr>
              <a:tr h="0">
                <a:tc>
                  <a:txBody>
                    <a:bodyPr/>
                    <a:lstStyle/>
                    <a:p>
                      <a:r>
                        <a:rPr lang="en-US" sz="800" dirty="0" smtClean="0"/>
                        <a:t>Psychotropic</a:t>
                      </a:r>
                      <a:r>
                        <a:rPr lang="en-US" sz="800" baseline="0" dirty="0" smtClean="0"/>
                        <a:t> Medications</a:t>
                      </a:r>
                      <a:endParaRPr lang="en-US" sz="800" dirty="0"/>
                    </a:p>
                  </a:txBody>
                  <a:tcPr marT="45645" marB="45645">
                    <a:solidFill>
                      <a:schemeClr val="tx1">
                        <a:lumMod val="25000"/>
                        <a:lumOff val="75000"/>
                      </a:schemeClr>
                    </a:solidFill>
                  </a:tcPr>
                </a:tc>
                <a:tc>
                  <a:txBody>
                    <a:bodyPr/>
                    <a:lstStyle/>
                    <a:p>
                      <a:r>
                        <a:rPr lang="en-US" sz="800" dirty="0" smtClean="0"/>
                        <a:t>37.5%↓</a:t>
                      </a:r>
                      <a:endParaRPr lang="en-US" sz="800" dirty="0"/>
                    </a:p>
                  </a:txBody>
                  <a:tcPr marT="45645" marB="45645">
                    <a:solidFill>
                      <a:schemeClr val="tx1">
                        <a:lumMod val="25000"/>
                        <a:lumOff val="75000"/>
                      </a:schemeClr>
                    </a:solidFill>
                  </a:tcPr>
                </a:tc>
                <a:tc>
                  <a:txBody>
                    <a:bodyPr/>
                    <a:lstStyle/>
                    <a:p>
                      <a:r>
                        <a:rPr lang="en-US" sz="800" dirty="0" smtClean="0"/>
                        <a:t>29%↓</a:t>
                      </a:r>
                      <a:endParaRPr lang="en-US" sz="800" dirty="0"/>
                    </a:p>
                  </a:txBody>
                  <a:tcPr marT="45645" marB="45645">
                    <a:solidFill>
                      <a:schemeClr val="tx1">
                        <a:lumMod val="25000"/>
                        <a:lumOff val="75000"/>
                      </a:schemeClr>
                    </a:solidFill>
                  </a:tcPr>
                </a:tc>
              </a:tr>
              <a:tr h="122370">
                <a:tc>
                  <a:txBody>
                    <a:bodyPr/>
                    <a:lstStyle/>
                    <a:p>
                      <a:r>
                        <a:rPr lang="en-US" sz="800" dirty="0" smtClean="0"/>
                        <a:t>Placement</a:t>
                      </a:r>
                      <a:r>
                        <a:rPr lang="en-US" sz="800" baseline="0" dirty="0" smtClean="0"/>
                        <a:t> Disruptions</a:t>
                      </a:r>
                      <a:endParaRPr lang="en-US" sz="800" dirty="0"/>
                    </a:p>
                  </a:txBody>
                  <a:tcPr marT="45645" marB="45645">
                    <a:solidFill>
                      <a:schemeClr val="tx1">
                        <a:lumMod val="10000"/>
                        <a:lumOff val="90000"/>
                      </a:schemeClr>
                    </a:solidFill>
                  </a:tcPr>
                </a:tc>
                <a:tc>
                  <a:txBody>
                    <a:bodyPr/>
                    <a:lstStyle/>
                    <a:p>
                      <a:r>
                        <a:rPr lang="en-US" sz="800" dirty="0" smtClean="0"/>
                        <a:t>93%↓</a:t>
                      </a:r>
                      <a:endParaRPr lang="en-US" sz="800" dirty="0"/>
                    </a:p>
                  </a:txBody>
                  <a:tcPr marT="45645" marB="45645">
                    <a:solidFill>
                      <a:schemeClr val="tx1">
                        <a:lumMod val="10000"/>
                        <a:lumOff val="90000"/>
                      </a:schemeClr>
                    </a:solidFill>
                  </a:tcPr>
                </a:tc>
                <a:tc>
                  <a:txBody>
                    <a:bodyPr/>
                    <a:lstStyle/>
                    <a:p>
                      <a:r>
                        <a:rPr lang="en-US" sz="800" dirty="0" smtClean="0"/>
                        <a:t>53%↓</a:t>
                      </a:r>
                      <a:endParaRPr lang="en-US" sz="800" dirty="0"/>
                    </a:p>
                  </a:txBody>
                  <a:tcPr marT="45645" marB="45645">
                    <a:solidFill>
                      <a:schemeClr val="tx1">
                        <a:lumMod val="10000"/>
                        <a:lumOff val="90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17270410"/>
              </p:ext>
            </p:extLst>
          </p:nvPr>
        </p:nvGraphicFramePr>
        <p:xfrm>
          <a:off x="1143000" y="3733800"/>
          <a:ext cx="7086600" cy="1432243"/>
        </p:xfrm>
        <a:graphic>
          <a:graphicData uri="http://schemas.openxmlformats.org/drawingml/2006/table">
            <a:tbl>
              <a:tblPr firstRow="1" firstCol="1" bandRow="1">
                <a:tableStyleId>{5C22544A-7EE6-4342-B048-85BDC9FD1C3A}</a:tableStyleId>
              </a:tblPr>
              <a:tblGrid>
                <a:gridCol w="1905000"/>
                <a:gridCol w="2590800"/>
                <a:gridCol w="2590800"/>
              </a:tblGrid>
              <a:tr h="152400">
                <a:tc>
                  <a:txBody>
                    <a:bodyPr/>
                    <a:lstStyle/>
                    <a:p>
                      <a:pPr marL="0" marR="0">
                        <a:lnSpc>
                          <a:spcPct val="115000"/>
                        </a:lnSpc>
                        <a:spcBef>
                          <a:spcPts val="0"/>
                        </a:spcBef>
                        <a:spcAft>
                          <a:spcPts val="0"/>
                        </a:spcAft>
                      </a:pPr>
                      <a:r>
                        <a:rPr lang="en-US" sz="750" dirty="0">
                          <a:effectLst/>
                        </a:rPr>
                        <a:t> </a:t>
                      </a:r>
                      <a:endParaRPr lang="en-US" sz="750" dirty="0">
                        <a:effectLst/>
                        <a:latin typeface="Calibri"/>
                        <a:ea typeface="Calibri"/>
                        <a:cs typeface="Times New Roman"/>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nSpc>
                          <a:spcPct val="115000"/>
                        </a:lnSpc>
                        <a:spcBef>
                          <a:spcPts val="0"/>
                        </a:spcBef>
                        <a:spcAft>
                          <a:spcPts val="0"/>
                        </a:spcAft>
                      </a:pPr>
                      <a:r>
                        <a:rPr lang="en-US" sz="750">
                          <a:solidFill>
                            <a:schemeClr val="tx2"/>
                          </a:solidFill>
                          <a:effectLst/>
                        </a:rPr>
                        <a:t>North (Washoe and Rural Region)</a:t>
                      </a:r>
                      <a:endParaRPr lang="en-US" sz="750">
                        <a:solidFill>
                          <a:schemeClr val="tx2"/>
                        </a:solidFill>
                        <a:effectLst/>
                        <a:latin typeface="Calibri"/>
                        <a:ea typeface="Calibri"/>
                        <a:cs typeface="Times New Roman"/>
                      </a:endParaRPr>
                    </a:p>
                  </a:txBody>
                  <a:tcPr marL="68580" marR="68580" marT="0" marB="0">
                    <a:lnL w="12700" cmpd="sng">
                      <a:noFill/>
                    </a:lnL>
                  </a:tcPr>
                </a:tc>
                <a:tc>
                  <a:txBody>
                    <a:bodyPr/>
                    <a:lstStyle/>
                    <a:p>
                      <a:pPr marL="0" marR="0">
                        <a:lnSpc>
                          <a:spcPct val="115000"/>
                        </a:lnSpc>
                        <a:spcBef>
                          <a:spcPts val="0"/>
                        </a:spcBef>
                        <a:spcAft>
                          <a:spcPts val="0"/>
                        </a:spcAft>
                      </a:pPr>
                      <a:r>
                        <a:rPr lang="en-US" sz="750" dirty="0">
                          <a:solidFill>
                            <a:schemeClr val="tx2"/>
                          </a:solidFill>
                          <a:effectLst/>
                        </a:rPr>
                        <a:t>South (Clark County)</a:t>
                      </a:r>
                      <a:endParaRPr lang="en-US" sz="750" dirty="0">
                        <a:solidFill>
                          <a:schemeClr val="tx2"/>
                        </a:solidFill>
                        <a:effectLst/>
                        <a:latin typeface="Calibri"/>
                        <a:ea typeface="Calibri"/>
                        <a:cs typeface="Times New Roman"/>
                      </a:endParaRPr>
                    </a:p>
                  </a:txBody>
                  <a:tcPr marL="68580" marR="68580" marT="0" marB="0"/>
                </a:tc>
              </a:tr>
              <a:tr h="139325">
                <a:tc>
                  <a:txBody>
                    <a:bodyPr/>
                    <a:lstStyle/>
                    <a:p>
                      <a:pPr marL="0" marR="0">
                        <a:lnSpc>
                          <a:spcPct val="115000"/>
                        </a:lnSpc>
                        <a:spcBef>
                          <a:spcPts val="0"/>
                        </a:spcBef>
                        <a:spcAft>
                          <a:spcPts val="0"/>
                        </a:spcAft>
                      </a:pPr>
                      <a:r>
                        <a:rPr lang="en-US" sz="750" b="0" dirty="0">
                          <a:solidFill>
                            <a:schemeClr val="tx1"/>
                          </a:solidFill>
                          <a:effectLst/>
                        </a:rPr>
                        <a:t>Start date</a:t>
                      </a:r>
                      <a:endParaRPr lang="en-US" sz="750" b="0" dirty="0">
                        <a:solidFill>
                          <a:schemeClr val="tx1"/>
                        </a:solidFill>
                        <a:effectLst/>
                        <a:latin typeface="Calibri"/>
                        <a:ea typeface="Calibri"/>
                        <a:cs typeface="Times New Roman"/>
                      </a:endParaRPr>
                    </a:p>
                  </a:txBody>
                  <a:tcPr marL="68580" marR="68580" marT="0" marB="0">
                    <a:lnT w="38100" cmpd="sng">
                      <a:noFill/>
                    </a:lnT>
                    <a:solidFill>
                      <a:schemeClr val="bg1">
                        <a:lumMod val="65000"/>
                      </a:schemeClr>
                    </a:solidFill>
                  </a:tcPr>
                </a:tc>
                <a:tc>
                  <a:txBody>
                    <a:bodyPr/>
                    <a:lstStyle/>
                    <a:p>
                      <a:pPr marL="0" marR="0">
                        <a:lnSpc>
                          <a:spcPct val="115000"/>
                        </a:lnSpc>
                        <a:spcBef>
                          <a:spcPts val="0"/>
                        </a:spcBef>
                        <a:spcAft>
                          <a:spcPts val="0"/>
                        </a:spcAft>
                      </a:pPr>
                      <a:r>
                        <a:rPr lang="en-US" sz="750" dirty="0">
                          <a:effectLst/>
                        </a:rPr>
                        <a:t>February 2013</a:t>
                      </a:r>
                      <a:endParaRPr lang="en-US" sz="750" dirty="0">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October 2012</a:t>
                      </a:r>
                      <a:endParaRPr lang="en-US" sz="750" dirty="0">
                        <a:effectLst/>
                        <a:latin typeface="Calibri"/>
                        <a:ea typeface="Calibri"/>
                        <a:cs typeface="Times New Roman"/>
                      </a:endParaRPr>
                    </a:p>
                  </a:txBody>
                  <a:tcPr marL="68580" marR="68580" marT="0" marB="0">
                    <a:solidFill>
                      <a:schemeClr val="bg1">
                        <a:lumMod val="65000"/>
                      </a:schemeClr>
                    </a:solidFill>
                  </a:tcPr>
                </a:tc>
              </a:tr>
              <a:tr h="139325">
                <a:tc>
                  <a:txBody>
                    <a:bodyPr/>
                    <a:lstStyle/>
                    <a:p>
                      <a:pPr marL="0" marR="0">
                        <a:lnSpc>
                          <a:spcPct val="115000"/>
                        </a:lnSpc>
                        <a:spcBef>
                          <a:spcPts val="0"/>
                        </a:spcBef>
                        <a:spcAft>
                          <a:spcPts val="0"/>
                        </a:spcAft>
                      </a:pPr>
                      <a:r>
                        <a:rPr lang="en-US" sz="750" b="0">
                          <a:solidFill>
                            <a:schemeClr val="tx1"/>
                          </a:solidFill>
                          <a:effectLst/>
                        </a:rPr>
                        <a:t># of slots</a:t>
                      </a:r>
                      <a:endParaRPr lang="en-US" sz="750" b="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marL="0" marR="0">
                        <a:lnSpc>
                          <a:spcPct val="115000"/>
                        </a:lnSpc>
                        <a:spcBef>
                          <a:spcPts val="0"/>
                        </a:spcBef>
                        <a:spcAft>
                          <a:spcPts val="0"/>
                        </a:spcAft>
                      </a:pPr>
                      <a:r>
                        <a:rPr lang="en-US" sz="750">
                          <a:effectLst/>
                        </a:rPr>
                        <a:t>30 (Washoe) 10 (Rural)</a:t>
                      </a:r>
                      <a:endParaRPr lang="en-US" sz="750">
                        <a:effectLst/>
                        <a:latin typeface="Calibri"/>
                        <a:ea typeface="Calibri"/>
                        <a:cs typeface="Times New Roman"/>
                      </a:endParaRPr>
                    </a:p>
                  </a:txBody>
                  <a:tcPr marL="68580" marR="68580" marT="0" marB="0">
                    <a:solidFill>
                      <a:schemeClr val="bg1">
                        <a:lumMod val="85000"/>
                      </a:schemeClr>
                    </a:solidFill>
                  </a:tcPr>
                </a:tc>
                <a:tc>
                  <a:txBody>
                    <a:bodyPr/>
                    <a:lstStyle/>
                    <a:p>
                      <a:pPr marL="0" marR="0">
                        <a:lnSpc>
                          <a:spcPct val="115000"/>
                        </a:lnSpc>
                        <a:spcBef>
                          <a:spcPts val="0"/>
                        </a:spcBef>
                        <a:spcAft>
                          <a:spcPts val="0"/>
                        </a:spcAft>
                      </a:pPr>
                      <a:r>
                        <a:rPr lang="en-US" sz="750" dirty="0">
                          <a:effectLst/>
                        </a:rPr>
                        <a:t>30 (initial) 220 (Current)</a:t>
                      </a:r>
                      <a:endParaRPr lang="en-US" sz="750" dirty="0">
                        <a:effectLst/>
                        <a:latin typeface="Calibri"/>
                        <a:ea typeface="Calibri"/>
                        <a:cs typeface="Times New Roman"/>
                      </a:endParaRPr>
                    </a:p>
                  </a:txBody>
                  <a:tcPr marL="68580" marR="68580" marT="0" marB="0">
                    <a:solidFill>
                      <a:schemeClr val="bg1">
                        <a:lumMod val="85000"/>
                      </a:schemeClr>
                    </a:solidFill>
                  </a:tcPr>
                </a:tc>
              </a:tr>
              <a:tr h="167957">
                <a:tc>
                  <a:txBody>
                    <a:bodyPr/>
                    <a:lstStyle/>
                    <a:p>
                      <a:pPr marL="0" marR="0">
                        <a:lnSpc>
                          <a:spcPct val="115000"/>
                        </a:lnSpc>
                        <a:spcBef>
                          <a:spcPts val="0"/>
                        </a:spcBef>
                        <a:spcAft>
                          <a:spcPts val="0"/>
                        </a:spcAft>
                      </a:pPr>
                      <a:r>
                        <a:rPr lang="en-US" sz="750" b="0">
                          <a:solidFill>
                            <a:schemeClr val="tx1"/>
                          </a:solidFill>
                          <a:effectLst/>
                        </a:rPr>
                        <a:t># of children who have received services</a:t>
                      </a:r>
                      <a:endParaRPr lang="en-US" sz="750" b="0">
                        <a:solidFill>
                          <a:schemeClr val="tx1"/>
                        </a:solidFill>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a:effectLst/>
                        </a:rPr>
                        <a:t>72</a:t>
                      </a:r>
                      <a:endParaRPr lang="en-US" sz="750">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228</a:t>
                      </a:r>
                      <a:endParaRPr lang="en-US" sz="750" dirty="0">
                        <a:effectLst/>
                        <a:latin typeface="Calibri"/>
                        <a:ea typeface="Calibri"/>
                        <a:cs typeface="Times New Roman"/>
                      </a:endParaRPr>
                    </a:p>
                  </a:txBody>
                  <a:tcPr marL="68580" marR="68580" marT="0" marB="0">
                    <a:solidFill>
                      <a:schemeClr val="bg1">
                        <a:lumMod val="65000"/>
                      </a:schemeClr>
                    </a:solidFill>
                  </a:tcPr>
                </a:tc>
              </a:tr>
              <a:tr h="145496">
                <a:tc>
                  <a:txBody>
                    <a:bodyPr/>
                    <a:lstStyle/>
                    <a:p>
                      <a:pPr marL="0" marR="0">
                        <a:lnSpc>
                          <a:spcPct val="115000"/>
                        </a:lnSpc>
                        <a:spcBef>
                          <a:spcPts val="0"/>
                        </a:spcBef>
                        <a:spcAft>
                          <a:spcPts val="0"/>
                        </a:spcAft>
                      </a:pPr>
                      <a:r>
                        <a:rPr lang="en-US" sz="750" b="0">
                          <a:solidFill>
                            <a:schemeClr val="tx1"/>
                          </a:solidFill>
                          <a:effectLst/>
                        </a:rPr>
                        <a:t>Evaluation procedure</a:t>
                      </a:r>
                      <a:endParaRPr lang="en-US" sz="750" b="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marL="0" marR="0">
                        <a:lnSpc>
                          <a:spcPct val="115000"/>
                        </a:lnSpc>
                        <a:spcBef>
                          <a:spcPts val="0"/>
                        </a:spcBef>
                        <a:spcAft>
                          <a:spcPts val="0"/>
                        </a:spcAft>
                      </a:pPr>
                      <a:r>
                        <a:rPr lang="en-US" sz="750">
                          <a:effectLst/>
                        </a:rPr>
                        <a:t>DCFS Program Evaluation Unit gathers and analyzes data</a:t>
                      </a:r>
                      <a:endParaRPr lang="en-US" sz="750">
                        <a:effectLst/>
                        <a:latin typeface="Calibri"/>
                        <a:ea typeface="Calibri"/>
                        <a:cs typeface="Times New Roman"/>
                      </a:endParaRPr>
                    </a:p>
                  </a:txBody>
                  <a:tcPr marL="68580" marR="68580" marT="0" marB="0">
                    <a:solidFill>
                      <a:schemeClr val="bg1">
                        <a:lumMod val="85000"/>
                      </a:schemeClr>
                    </a:solidFill>
                  </a:tcPr>
                </a:tc>
                <a:tc>
                  <a:txBody>
                    <a:bodyPr/>
                    <a:lstStyle/>
                    <a:p>
                      <a:pPr marL="0" marR="0">
                        <a:lnSpc>
                          <a:spcPct val="115000"/>
                        </a:lnSpc>
                        <a:spcBef>
                          <a:spcPts val="0"/>
                        </a:spcBef>
                        <a:spcAft>
                          <a:spcPts val="0"/>
                        </a:spcAft>
                      </a:pPr>
                      <a:r>
                        <a:rPr lang="en-US" sz="750" dirty="0">
                          <a:effectLst/>
                        </a:rPr>
                        <a:t>Healthy Minds gathers data, UNLV statistician analyzes data</a:t>
                      </a:r>
                      <a:endParaRPr lang="en-US" sz="750" dirty="0">
                        <a:effectLst/>
                        <a:latin typeface="Calibri"/>
                        <a:ea typeface="Calibri"/>
                        <a:cs typeface="Times New Roman"/>
                      </a:endParaRPr>
                    </a:p>
                  </a:txBody>
                  <a:tcPr marL="68580" marR="68580" marT="0" marB="0">
                    <a:solidFill>
                      <a:schemeClr val="bg1">
                        <a:lumMod val="85000"/>
                      </a:schemeClr>
                    </a:solidFill>
                  </a:tcPr>
                </a:tc>
              </a:tr>
              <a:tr h="278650">
                <a:tc>
                  <a:txBody>
                    <a:bodyPr/>
                    <a:lstStyle/>
                    <a:p>
                      <a:pPr marL="0" marR="0">
                        <a:lnSpc>
                          <a:spcPct val="115000"/>
                        </a:lnSpc>
                        <a:spcBef>
                          <a:spcPts val="0"/>
                        </a:spcBef>
                        <a:spcAft>
                          <a:spcPts val="0"/>
                        </a:spcAft>
                      </a:pPr>
                      <a:r>
                        <a:rPr lang="en-US" sz="750" b="0">
                          <a:solidFill>
                            <a:schemeClr val="tx1"/>
                          </a:solidFill>
                          <a:effectLst/>
                        </a:rPr>
                        <a:t>Population Served</a:t>
                      </a:r>
                      <a:endParaRPr lang="en-US" sz="750" b="0">
                        <a:solidFill>
                          <a:schemeClr val="tx1"/>
                        </a:solidFill>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Foster children with Severe Emotional Disturbance, and elevated clinical scores</a:t>
                      </a:r>
                      <a:endParaRPr lang="en-US" sz="750" dirty="0">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Children with an open DFS case and Severe Emotional Disturbance </a:t>
                      </a:r>
                      <a:endParaRPr lang="en-US" sz="750" dirty="0">
                        <a:effectLst/>
                        <a:latin typeface="Calibri"/>
                        <a:ea typeface="Calibri"/>
                        <a:cs typeface="Times New Roman"/>
                      </a:endParaRPr>
                    </a:p>
                  </a:txBody>
                  <a:tcPr marL="68580" marR="68580" marT="0" marB="0">
                    <a:solidFill>
                      <a:schemeClr val="bg1">
                        <a:lumMod val="65000"/>
                      </a:schemeClr>
                    </a:solidFill>
                  </a:tcPr>
                </a:tc>
              </a:tr>
              <a:tr h="409090">
                <a:tc>
                  <a:txBody>
                    <a:bodyPr/>
                    <a:lstStyle/>
                    <a:p>
                      <a:pPr marL="0" marR="0">
                        <a:lnSpc>
                          <a:spcPct val="115000"/>
                        </a:lnSpc>
                        <a:spcBef>
                          <a:spcPts val="0"/>
                        </a:spcBef>
                        <a:spcAft>
                          <a:spcPts val="0"/>
                        </a:spcAft>
                      </a:pPr>
                      <a:r>
                        <a:rPr lang="en-US" sz="750" b="0" dirty="0">
                          <a:solidFill>
                            <a:schemeClr val="tx1"/>
                          </a:solidFill>
                          <a:effectLst/>
                        </a:rPr>
                        <a:t>Summary of Services Provided</a:t>
                      </a:r>
                      <a:endParaRPr lang="en-US" sz="750" b="0" dirty="0">
                        <a:solidFill>
                          <a:schemeClr val="tx1"/>
                        </a:solidFill>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Implementing Together Facing the </a:t>
                      </a:r>
                      <a:r>
                        <a:rPr lang="en-US" sz="750" dirty="0" smtClean="0">
                          <a:effectLst/>
                        </a:rPr>
                        <a:t>Challenge (</a:t>
                      </a:r>
                      <a:r>
                        <a:rPr lang="en-US" sz="750" dirty="0">
                          <a:effectLst/>
                        </a:rPr>
                        <a:t>TFC) with Foster parents who have been trained in TFC and Trauma Informed Care and Clinical Case management.</a:t>
                      </a:r>
                      <a:endParaRPr lang="en-US" sz="750" dirty="0">
                        <a:effectLst/>
                        <a:latin typeface="Calibri"/>
                        <a:ea typeface="Calibri"/>
                        <a:cs typeface="Times New Roman"/>
                      </a:endParaRPr>
                    </a:p>
                  </a:txBody>
                  <a:tcPr marL="68580" marR="68580" marT="0" marB="0">
                    <a:solidFill>
                      <a:schemeClr val="bg1">
                        <a:lumMod val="65000"/>
                      </a:schemeClr>
                    </a:solidFill>
                  </a:tcPr>
                </a:tc>
                <a:tc>
                  <a:txBody>
                    <a:bodyPr/>
                    <a:lstStyle/>
                    <a:p>
                      <a:pPr marL="0" marR="0">
                        <a:lnSpc>
                          <a:spcPct val="115000"/>
                        </a:lnSpc>
                        <a:spcBef>
                          <a:spcPts val="0"/>
                        </a:spcBef>
                        <a:spcAft>
                          <a:spcPts val="0"/>
                        </a:spcAft>
                      </a:pPr>
                      <a:r>
                        <a:rPr lang="en-US" sz="750" dirty="0">
                          <a:effectLst/>
                        </a:rPr>
                        <a:t>Contracted behavioral and mental health services through Healthy Minds. Services include: Individual and Family Counseling and Clinical Case management. </a:t>
                      </a:r>
                      <a:endParaRPr lang="en-US" sz="750" dirty="0">
                        <a:effectLst/>
                        <a:latin typeface="Calibri"/>
                        <a:ea typeface="Calibri"/>
                        <a:cs typeface="Times New Roman"/>
                      </a:endParaRPr>
                    </a:p>
                  </a:txBody>
                  <a:tcPr marL="68580" marR="68580" marT="0" marB="0">
                    <a:solidFill>
                      <a:schemeClr val="bg1">
                        <a:lumMod val="65000"/>
                      </a:schemeClr>
                    </a:solidFill>
                  </a:tcPr>
                </a:tc>
              </a:tr>
            </a:tbl>
          </a:graphicData>
        </a:graphic>
      </p:graphicFrame>
    </p:spTree>
    <p:extLst>
      <p:ext uri="{BB962C8B-B14F-4D97-AF65-F5344CB8AC3E}">
        <p14:creationId xmlns:p14="http://schemas.microsoft.com/office/powerpoint/2010/main" val="417028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jnoble\Desktop\graphic-empty-direction-signs-cropp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6593" y="3200400"/>
            <a:ext cx="2009325"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80999" y="1719071"/>
            <a:ext cx="8229601" cy="4407408"/>
          </a:xfrm>
        </p:spPr>
        <p:txBody>
          <a:bodyPr>
            <a:normAutofit/>
          </a:bodyPr>
          <a:lstStyle/>
          <a:p>
            <a:pPr marL="285750" indent="-285750" algn="just">
              <a:buFont typeface="Wingdings" panose="05000000000000000000" pitchFamily="2" charset="2"/>
              <a:buChar char="§"/>
            </a:pPr>
            <a:r>
              <a:rPr lang="en-US" sz="1400" dirty="0"/>
              <a:t>There are times when the best placement resource for a child  is located out of state.</a:t>
            </a:r>
          </a:p>
          <a:p>
            <a:pPr marL="285750" indent="-285750" algn="just">
              <a:buFont typeface="Wingdings" panose="05000000000000000000" pitchFamily="2" charset="2"/>
              <a:buChar char="§"/>
            </a:pPr>
            <a:endParaRPr lang="en-US" sz="1400" dirty="0"/>
          </a:p>
          <a:p>
            <a:pPr marL="285750" indent="-285750" algn="just">
              <a:buFont typeface="Wingdings" panose="05000000000000000000" pitchFamily="2" charset="2"/>
              <a:buChar char="§"/>
            </a:pPr>
            <a:r>
              <a:rPr lang="en-US" sz="1400" dirty="0"/>
              <a:t>The primary purpose of  ICPC is to ensure that children placed out-of-state are placed with care-givers who are safe, suitable and able to meet the child’s needs. </a:t>
            </a:r>
          </a:p>
          <a:p>
            <a:pPr marL="285750" indent="-285750" algn="just">
              <a:buFont typeface="Wingdings" panose="05000000000000000000" pitchFamily="2" charset="2"/>
              <a:buChar char="§"/>
            </a:pPr>
            <a:endParaRPr lang="en-US" sz="1400" dirty="0"/>
          </a:p>
          <a:p>
            <a:pPr marL="280988" indent="-280988" algn="just">
              <a:buFont typeface="Wingdings" panose="05000000000000000000" pitchFamily="2" charset="2"/>
              <a:buChar char="§"/>
            </a:pPr>
            <a:r>
              <a:rPr lang="en-US" sz="1400" dirty="0"/>
              <a:t>ICPC requires an assessment of these factors before a </a:t>
            </a:r>
            <a:r>
              <a:rPr lang="en-US" sz="1400" dirty="0" smtClean="0"/>
              <a:t>	child is</a:t>
            </a:r>
          </a:p>
          <a:p>
            <a:pPr marL="280988" indent="0" algn="just">
              <a:buNone/>
            </a:pPr>
            <a:r>
              <a:rPr lang="en-US" sz="1400" dirty="0" smtClean="0"/>
              <a:t>placed </a:t>
            </a:r>
            <a:r>
              <a:rPr lang="en-US" sz="1400" dirty="0"/>
              <a:t>out-of-state. </a:t>
            </a:r>
          </a:p>
          <a:p>
            <a:pPr marL="285750" indent="-285750" algn="just">
              <a:buFont typeface="Wingdings" panose="05000000000000000000" pitchFamily="2" charset="2"/>
              <a:buChar char="§"/>
            </a:pPr>
            <a:endParaRPr lang="en-US" sz="1400" dirty="0"/>
          </a:p>
          <a:p>
            <a:pPr marL="285750" indent="-285750" algn="just">
              <a:buFont typeface="Wingdings" panose="05000000000000000000" pitchFamily="2" charset="2"/>
              <a:buChar char="§"/>
            </a:pPr>
            <a:r>
              <a:rPr lang="en-US" sz="1400" dirty="0"/>
              <a:t>As a legally binding agreement between all states, ICPC ensures </a:t>
            </a:r>
            <a:endParaRPr lang="en-US" sz="1400" dirty="0" smtClean="0"/>
          </a:p>
          <a:p>
            <a:pPr marL="280988" indent="0" algn="just">
              <a:buNone/>
            </a:pPr>
            <a:r>
              <a:rPr lang="en-US" sz="1400" dirty="0" smtClean="0"/>
              <a:t>a </a:t>
            </a:r>
            <a:r>
              <a:rPr lang="en-US" sz="1400" dirty="0"/>
              <a:t>uniform set of protections and benefits regardless of </a:t>
            </a:r>
            <a:endParaRPr lang="en-US" sz="1400" dirty="0" smtClean="0"/>
          </a:p>
          <a:p>
            <a:pPr marL="280988" indent="0" algn="just">
              <a:buNone/>
            </a:pPr>
            <a:r>
              <a:rPr lang="en-US" sz="1400" dirty="0" smtClean="0"/>
              <a:t>which </a:t>
            </a:r>
            <a:r>
              <a:rPr lang="en-US" sz="1400" dirty="0"/>
              <a:t>state  a child is moving to or from. </a:t>
            </a:r>
          </a:p>
          <a:p>
            <a:pPr marL="285750" indent="-285750" algn="just">
              <a:buFont typeface="Wingdings" panose="05000000000000000000" pitchFamily="2" charset="2"/>
              <a:buChar char="§"/>
            </a:pPr>
            <a:endParaRPr lang="en-US" sz="1400" dirty="0"/>
          </a:p>
          <a:p>
            <a:pPr marL="285750" indent="-285750" algn="just">
              <a:buFont typeface="Wingdings" panose="05000000000000000000" pitchFamily="2" charset="2"/>
              <a:buChar char="§"/>
            </a:pPr>
            <a:r>
              <a:rPr lang="en-US" sz="1400" dirty="0"/>
              <a:t>ICPC ensures that the person or entity that places a child </a:t>
            </a:r>
            <a:endParaRPr lang="en-US" sz="1400" dirty="0" smtClean="0"/>
          </a:p>
          <a:p>
            <a:pPr marL="280988" indent="0" algn="just">
              <a:buNone/>
            </a:pPr>
            <a:r>
              <a:rPr lang="en-US" sz="1400" dirty="0" smtClean="0"/>
              <a:t>out-of-state </a:t>
            </a:r>
            <a:r>
              <a:rPr lang="en-US" sz="1400" dirty="0"/>
              <a:t>retains legal and financial responsibility for the </a:t>
            </a:r>
            <a:endParaRPr lang="en-US" sz="1400" dirty="0" smtClean="0"/>
          </a:p>
          <a:p>
            <a:pPr marL="280988" indent="0" algn="just">
              <a:buNone/>
            </a:pPr>
            <a:r>
              <a:rPr lang="en-US" sz="1400" dirty="0" smtClean="0"/>
              <a:t>child </a:t>
            </a:r>
            <a:r>
              <a:rPr lang="en-US" sz="1400" dirty="0"/>
              <a:t>after the placement </a:t>
            </a:r>
            <a:r>
              <a:rPr lang="en-US" sz="1400" dirty="0" smtClean="0"/>
              <a:t>occurs.</a:t>
            </a:r>
            <a:endParaRPr lang="en-US" sz="1400" dirty="0"/>
          </a:p>
        </p:txBody>
      </p:sp>
      <p:sp>
        <p:nvSpPr>
          <p:cNvPr id="3" name="Slide Number Placeholder 2"/>
          <p:cNvSpPr>
            <a:spLocks noGrp="1"/>
          </p:cNvSpPr>
          <p:nvPr>
            <p:ph type="sldNum" sz="quarter" idx="12"/>
          </p:nvPr>
        </p:nvSpPr>
        <p:spPr/>
        <p:txBody>
          <a:bodyPr/>
          <a:lstStyle/>
          <a:p>
            <a:fld id="{B19A0CEE-E79B-4E94-9CD5-C014EDCF7C1D}" type="slidenum">
              <a:rPr lang="en-US" smtClean="0"/>
              <a:t>28</a:t>
            </a:fld>
            <a:endParaRPr lang="en-US"/>
          </a:p>
        </p:txBody>
      </p:sp>
      <p:sp>
        <p:nvSpPr>
          <p:cNvPr id="4" name="Title 3"/>
          <p:cNvSpPr>
            <a:spLocks noGrp="1"/>
          </p:cNvSpPr>
          <p:nvPr>
            <p:ph type="title"/>
          </p:nvPr>
        </p:nvSpPr>
        <p:spPr/>
        <p:txBody>
          <a:bodyPr/>
          <a:lstStyle/>
          <a:p>
            <a:r>
              <a:rPr lang="en-US" dirty="0" smtClean="0"/>
              <a:t>Interstate compact on the placement of children (ICPC)</a:t>
            </a:r>
            <a:endParaRPr lang="en-US" dirty="0"/>
          </a:p>
        </p:txBody>
      </p:sp>
    </p:spTree>
    <p:extLst>
      <p:ext uri="{BB962C8B-B14F-4D97-AF65-F5344CB8AC3E}">
        <p14:creationId xmlns:p14="http://schemas.microsoft.com/office/powerpoint/2010/main" val="389398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29</a:t>
            </a:fld>
            <a:endParaRPr lang="en-US"/>
          </a:p>
        </p:txBody>
      </p:sp>
      <p:sp>
        <p:nvSpPr>
          <p:cNvPr id="4" name="Title 3"/>
          <p:cNvSpPr>
            <a:spLocks noGrp="1"/>
          </p:cNvSpPr>
          <p:nvPr>
            <p:ph type="title"/>
          </p:nvPr>
        </p:nvSpPr>
        <p:spPr/>
        <p:txBody>
          <a:bodyPr/>
          <a:lstStyle/>
          <a:p>
            <a:r>
              <a:rPr lang="en-US" dirty="0" smtClean="0"/>
              <a:t>Incoming and outgoing referrals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352090853"/>
              </p:ext>
            </p:extLst>
          </p:nvPr>
        </p:nvGraphicFramePr>
        <p:xfrm>
          <a:off x="1295400" y="1828800"/>
          <a:ext cx="6477000" cy="46124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3992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noble\Desktop\hands.pn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76400" y="1828800"/>
            <a:ext cx="5715000" cy="442517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2209800" y="2555486"/>
            <a:ext cx="4572000" cy="2971800"/>
          </a:xfrm>
        </p:spPr>
        <p:txBody>
          <a:bodyPr>
            <a:normAutofit/>
          </a:bodyPr>
          <a:lstStyle/>
          <a:p>
            <a:pPr marL="45720" indent="0" algn="just">
              <a:buNone/>
            </a:pPr>
            <a:r>
              <a:rPr lang="en-US" sz="1400" dirty="0"/>
              <a:t>Child welfare agencies in Nevada believe families are the primary providers for children’s needs. The safety and well-being of children is dependent upon the safety and well-being of all family members. Children, youth and families are best served when staff actively listens to them and invite participation in decision-making. We support full implementation of family centered practice by engaging families in child and family teams and offering individualized services to build upon strengths and meet the identified needs of the family. </a:t>
            </a:r>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3</a:t>
            </a:fld>
            <a:endParaRPr lang="en-US"/>
          </a:p>
        </p:txBody>
      </p:sp>
      <p:sp>
        <p:nvSpPr>
          <p:cNvPr id="4" name="Title 3"/>
          <p:cNvSpPr>
            <a:spLocks noGrp="1"/>
          </p:cNvSpPr>
          <p:nvPr>
            <p:ph type="title"/>
          </p:nvPr>
        </p:nvSpPr>
        <p:spPr/>
        <p:txBody>
          <a:bodyPr/>
          <a:lstStyle/>
          <a:p>
            <a:r>
              <a:rPr lang="en-US" dirty="0" smtClean="0"/>
              <a:t>mission</a:t>
            </a:r>
            <a:endParaRPr lang="en-US" dirty="0"/>
          </a:p>
        </p:txBody>
      </p:sp>
    </p:spTree>
    <p:extLst>
      <p:ext uri="{BB962C8B-B14F-4D97-AF65-F5344CB8AC3E}">
        <p14:creationId xmlns:p14="http://schemas.microsoft.com/office/powerpoint/2010/main" val="3332103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400" dirty="0"/>
              <a:t>The goal of Nevada’s adoption program is to provide safe and permanent homes for children whose birth parents cannot care for them.</a:t>
            </a:r>
          </a:p>
          <a:p>
            <a:endParaRPr lang="en-US" sz="1400" dirty="0"/>
          </a:p>
          <a:p>
            <a:r>
              <a:rPr lang="en-US" sz="1400" dirty="0"/>
              <a:t>The programs are child-focused, and designed to recruit and secure the best families available to meet children’s needs.</a:t>
            </a:r>
          </a:p>
          <a:p>
            <a:endParaRPr lang="en-US" sz="1400" dirty="0"/>
          </a:p>
          <a:p>
            <a:r>
              <a:rPr lang="en-US" sz="1400" dirty="0"/>
              <a:t>State and county child welfare agencies responsible for the child’s care must ensure that permanent adoptive homes are identified in a timely manner. </a:t>
            </a:r>
          </a:p>
          <a:p>
            <a:endParaRPr lang="en-US" sz="1400" dirty="0"/>
          </a:p>
          <a:p>
            <a:r>
              <a:rPr lang="en-US" sz="1400" dirty="0"/>
              <a:t>Most foster children are adopted by relatives and foster parents, while others require additional local and national recruitment efforts to locate appropriate adoptive families.</a:t>
            </a:r>
          </a:p>
          <a:p>
            <a:endParaRPr lang="en-US" sz="1400" dirty="0"/>
          </a:p>
          <a:p>
            <a:r>
              <a:rPr lang="en-US" sz="1400" dirty="0"/>
              <a:t>Adoption Assistance, which may be a monthly </a:t>
            </a:r>
            <a:endParaRPr lang="en-US" sz="1400" dirty="0" smtClean="0"/>
          </a:p>
          <a:p>
            <a:pPr marL="231775" indent="0">
              <a:buNone/>
            </a:pPr>
            <a:r>
              <a:rPr lang="en-US" sz="1400" dirty="0" smtClean="0"/>
              <a:t>reimbursement </a:t>
            </a:r>
            <a:r>
              <a:rPr lang="en-US" sz="1400" dirty="0"/>
              <a:t>or medical insurance, is available </a:t>
            </a:r>
            <a:endParaRPr lang="en-US" sz="1400" dirty="0" smtClean="0"/>
          </a:p>
          <a:p>
            <a:pPr marL="231775" indent="0">
              <a:buNone/>
            </a:pPr>
            <a:r>
              <a:rPr lang="en-US" sz="1400" dirty="0" smtClean="0"/>
              <a:t>to </a:t>
            </a:r>
            <a:r>
              <a:rPr lang="en-US" sz="1400" dirty="0"/>
              <a:t>families to encourage and support the </a:t>
            </a:r>
            <a:r>
              <a:rPr lang="en-US" sz="1400" dirty="0" smtClean="0"/>
              <a:t>adoption</a:t>
            </a:r>
          </a:p>
          <a:p>
            <a:pPr marL="231775" indent="0">
              <a:buNone/>
            </a:pPr>
            <a:r>
              <a:rPr lang="en-US" sz="1400" dirty="0" smtClean="0"/>
              <a:t>of </a:t>
            </a:r>
            <a:r>
              <a:rPr lang="en-US" sz="1400" dirty="0"/>
              <a:t>special needs </a:t>
            </a:r>
            <a:r>
              <a:rPr lang="en-US" sz="1400" dirty="0" smtClean="0"/>
              <a:t>children. </a:t>
            </a:r>
            <a:endParaRPr lang="en-US" sz="1400" dirty="0"/>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30</a:t>
            </a:fld>
            <a:endParaRPr lang="en-US"/>
          </a:p>
        </p:txBody>
      </p:sp>
      <p:sp>
        <p:nvSpPr>
          <p:cNvPr id="4" name="Title 3"/>
          <p:cNvSpPr>
            <a:spLocks noGrp="1"/>
          </p:cNvSpPr>
          <p:nvPr>
            <p:ph type="title"/>
          </p:nvPr>
        </p:nvSpPr>
        <p:spPr/>
        <p:txBody>
          <a:bodyPr/>
          <a:lstStyle/>
          <a:p>
            <a:r>
              <a:rPr lang="en-US" dirty="0" smtClean="0"/>
              <a:t>ADOPTION</a:t>
            </a:r>
            <a:endParaRPr lang="en-US" dirty="0"/>
          </a:p>
        </p:txBody>
      </p:sp>
      <p:pic>
        <p:nvPicPr>
          <p:cNvPr id="4098" name="Picture 2" descr="C:\Users\jnoble\Desktop\adoptio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648200"/>
            <a:ext cx="2831124"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6853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a:t>In recognition of the State’s efforts to finalize the adoptions of children in Foster Care, Nevada received a Federal Adoption Incentive Grant award in the amount of     2.5 million dollars - was an increase from the baseline year. </a:t>
            </a:r>
          </a:p>
          <a:p>
            <a:endParaRPr lang="en-US" sz="1400" dirty="0"/>
          </a:p>
          <a:p>
            <a:r>
              <a:rPr lang="en-US" sz="1400" dirty="0"/>
              <a:t>The funds are used by DCFS, CCDFS and WCDSS to </a:t>
            </a:r>
            <a:endParaRPr lang="en-US" sz="1400" dirty="0" smtClean="0"/>
          </a:p>
          <a:p>
            <a:pPr marL="277813" indent="0">
              <a:buNone/>
            </a:pPr>
            <a:r>
              <a:rPr lang="en-US" sz="1400" dirty="0" smtClean="0"/>
              <a:t>support </a:t>
            </a:r>
            <a:r>
              <a:rPr lang="en-US" sz="1400" dirty="0"/>
              <a:t>special-needs adoption, recruitment, home </a:t>
            </a:r>
            <a:endParaRPr lang="en-US" sz="1400" dirty="0" smtClean="0"/>
          </a:p>
          <a:p>
            <a:pPr marL="277813" indent="0">
              <a:buNone/>
            </a:pPr>
            <a:r>
              <a:rPr lang="en-US" sz="1400" dirty="0" smtClean="0"/>
              <a:t>study</a:t>
            </a:r>
            <a:r>
              <a:rPr lang="en-US" sz="1400" dirty="0"/>
              <a:t>, and post placement services, and for post </a:t>
            </a:r>
            <a:endParaRPr lang="en-US" sz="1400" dirty="0" smtClean="0"/>
          </a:p>
          <a:p>
            <a:pPr marL="277813" indent="0">
              <a:buNone/>
            </a:pPr>
            <a:r>
              <a:rPr lang="en-US" sz="1400" dirty="0" smtClean="0"/>
              <a:t>adoption </a:t>
            </a:r>
            <a:r>
              <a:rPr lang="en-US" sz="1400" dirty="0"/>
              <a:t>services required to stabilize and </a:t>
            </a:r>
            <a:r>
              <a:rPr lang="en-US" sz="1400" dirty="0" smtClean="0"/>
              <a:t>maintain</a:t>
            </a:r>
          </a:p>
          <a:p>
            <a:pPr marL="277813" indent="0">
              <a:buNone/>
            </a:pPr>
            <a:r>
              <a:rPr lang="en-US" sz="1400" dirty="0" smtClean="0"/>
              <a:t>the </a:t>
            </a:r>
            <a:r>
              <a:rPr lang="en-US" sz="1400" dirty="0"/>
              <a:t>placement.</a:t>
            </a:r>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31</a:t>
            </a:fld>
            <a:endParaRPr lang="en-US"/>
          </a:p>
        </p:txBody>
      </p:sp>
      <p:sp>
        <p:nvSpPr>
          <p:cNvPr id="4" name="Title 3"/>
          <p:cNvSpPr>
            <a:spLocks noGrp="1"/>
          </p:cNvSpPr>
          <p:nvPr>
            <p:ph type="title"/>
          </p:nvPr>
        </p:nvSpPr>
        <p:spPr/>
        <p:txBody>
          <a:bodyPr/>
          <a:lstStyle/>
          <a:p>
            <a:r>
              <a:rPr lang="en-US" dirty="0" smtClean="0"/>
              <a:t>Adoption incentive grants</a:t>
            </a:r>
            <a:endParaRPr lang="en-US" dirty="0"/>
          </a:p>
        </p:txBody>
      </p:sp>
      <p:pic>
        <p:nvPicPr>
          <p:cNvPr id="5122" name="Picture 2" descr="C:\Users\jnoble\Desktop\Green-Piggy-Ban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2784231"/>
            <a:ext cx="2374966" cy="340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5003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32</a:t>
            </a:fld>
            <a:endParaRPr lang="en-US"/>
          </a:p>
        </p:txBody>
      </p:sp>
      <p:sp>
        <p:nvSpPr>
          <p:cNvPr id="4" name="Title 3"/>
          <p:cNvSpPr>
            <a:spLocks noGrp="1"/>
          </p:cNvSpPr>
          <p:nvPr>
            <p:ph type="title"/>
          </p:nvPr>
        </p:nvSpPr>
        <p:spPr/>
        <p:txBody>
          <a:bodyPr/>
          <a:lstStyle/>
          <a:p>
            <a:r>
              <a:rPr lang="en-US" dirty="0" smtClean="0"/>
              <a:t>Statewide finalized adoptions</a:t>
            </a:r>
            <a:endParaRPr lang="en-US" dirty="0"/>
          </a:p>
        </p:txBody>
      </p:sp>
      <p:graphicFrame>
        <p:nvGraphicFramePr>
          <p:cNvPr id="5" name="Chart 4"/>
          <p:cNvGraphicFramePr/>
          <p:nvPr>
            <p:extLst>
              <p:ext uri="{D42A27DB-BD31-4B8C-83A1-F6EECF244321}">
                <p14:modId xmlns:p14="http://schemas.microsoft.com/office/powerpoint/2010/main" val="1060578822"/>
              </p:ext>
            </p:extLst>
          </p:nvPr>
        </p:nvGraphicFramePr>
        <p:xfrm>
          <a:off x="685801" y="1676400"/>
          <a:ext cx="77724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57040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91255"/>
          </a:xfrm>
        </p:spPr>
        <p:txBody>
          <a:bodyPr>
            <a:normAutofit/>
          </a:bodyPr>
          <a:lstStyle/>
          <a:p>
            <a:r>
              <a:rPr lang="en-US" sz="1400" dirty="0"/>
              <a:t>The goal of Nevada’s Independent Living Program (IL) is to prepare young adults for the transition to adulthood and to provide opportunities to obtain the skills necessary for self sufficiency.</a:t>
            </a:r>
          </a:p>
          <a:p>
            <a:endParaRPr lang="en-US" sz="1400" dirty="0"/>
          </a:p>
          <a:p>
            <a:r>
              <a:rPr lang="en-US" sz="1400" dirty="0"/>
              <a:t>Independent Living, is not only a placement option, but also a set of services specifically designed around the needs of each youth in the program.</a:t>
            </a:r>
          </a:p>
          <a:p>
            <a:endParaRPr lang="en-US" sz="1400" dirty="0"/>
          </a:p>
          <a:p>
            <a:r>
              <a:rPr lang="en-US" sz="1400" dirty="0"/>
              <a:t>Services provided are funded through two federal </a:t>
            </a:r>
            <a:r>
              <a:rPr lang="en-US" sz="1400" dirty="0" smtClean="0"/>
              <a:t>grants </a:t>
            </a:r>
            <a:r>
              <a:rPr lang="en-US" sz="1400" dirty="0"/>
              <a:t>(the Chafee  Independent Living (P.L. </a:t>
            </a:r>
            <a:r>
              <a:rPr lang="en-US" sz="1400" dirty="0" smtClean="0"/>
              <a:t>106-169) and </a:t>
            </a:r>
            <a:r>
              <a:rPr lang="en-US" sz="1400" dirty="0"/>
              <a:t>the Educational and Training Voucher </a:t>
            </a:r>
            <a:r>
              <a:rPr lang="en-US" sz="1400" dirty="0" smtClean="0"/>
              <a:t>Grants) and </a:t>
            </a:r>
            <a:r>
              <a:rPr lang="en-US" sz="1400" dirty="0"/>
              <a:t>revenue generated from fees collected on </a:t>
            </a:r>
            <a:r>
              <a:rPr lang="en-US" sz="1400" dirty="0" smtClean="0"/>
              <a:t>the </a:t>
            </a:r>
            <a:r>
              <a:rPr lang="en-US" sz="1400" dirty="0"/>
              <a:t>recording of documents.</a:t>
            </a:r>
          </a:p>
          <a:p>
            <a:endParaRPr lang="en-US" sz="1400" dirty="0"/>
          </a:p>
          <a:p>
            <a:r>
              <a:rPr lang="en-US" sz="1400" dirty="0"/>
              <a:t>Additional funds for this population are made </a:t>
            </a:r>
            <a:endParaRPr lang="en-US" sz="1400" dirty="0" smtClean="0"/>
          </a:p>
          <a:p>
            <a:pPr marL="277813" indent="0">
              <a:buNone/>
            </a:pPr>
            <a:r>
              <a:rPr lang="en-US" sz="1400" dirty="0" smtClean="0"/>
              <a:t>available through </a:t>
            </a:r>
            <a:r>
              <a:rPr lang="en-US" sz="1400" dirty="0"/>
              <a:t>the fee based account, </a:t>
            </a:r>
            <a:endParaRPr lang="en-US" sz="1400" dirty="0" smtClean="0"/>
          </a:p>
          <a:p>
            <a:pPr marL="277813" indent="0">
              <a:buNone/>
            </a:pPr>
            <a:r>
              <a:rPr lang="en-US" sz="1400" dirty="0" smtClean="0"/>
              <a:t>Funds </a:t>
            </a:r>
            <a:r>
              <a:rPr lang="en-US" sz="1400" dirty="0"/>
              <a:t>to Assist Former </a:t>
            </a:r>
            <a:r>
              <a:rPr lang="en-US" sz="1400" dirty="0" smtClean="0"/>
              <a:t>Foster </a:t>
            </a:r>
            <a:r>
              <a:rPr lang="en-US" sz="1400" dirty="0"/>
              <a:t>Youth (FAFFY), </a:t>
            </a:r>
            <a:endParaRPr lang="en-US" sz="1400" dirty="0" smtClean="0"/>
          </a:p>
          <a:p>
            <a:pPr marL="277813" indent="0">
              <a:buNone/>
            </a:pPr>
            <a:r>
              <a:rPr lang="en-US" sz="1400" dirty="0" smtClean="0"/>
              <a:t>which </a:t>
            </a:r>
            <a:r>
              <a:rPr lang="en-US" sz="1400" dirty="0"/>
              <a:t>is based on fees collected </a:t>
            </a:r>
            <a:r>
              <a:rPr lang="en-US" sz="1400" dirty="0" smtClean="0"/>
              <a:t>from </a:t>
            </a:r>
            <a:r>
              <a:rPr lang="en-US" sz="1400" dirty="0"/>
              <a:t>an </a:t>
            </a:r>
            <a:endParaRPr lang="en-US" sz="1400" dirty="0" smtClean="0"/>
          </a:p>
          <a:p>
            <a:pPr marL="277813" indent="0">
              <a:buNone/>
            </a:pPr>
            <a:r>
              <a:rPr lang="en-US" sz="1400" dirty="0" smtClean="0"/>
              <a:t>additional </a:t>
            </a:r>
            <a:r>
              <a:rPr lang="en-US" sz="1400" dirty="0"/>
              <a:t>fee added to recorded </a:t>
            </a:r>
            <a:endParaRPr lang="en-US" sz="1400" dirty="0" smtClean="0"/>
          </a:p>
          <a:p>
            <a:pPr marL="277813" indent="0">
              <a:buNone/>
            </a:pPr>
            <a:r>
              <a:rPr lang="en-US" sz="1400" dirty="0"/>
              <a:t>d</a:t>
            </a:r>
            <a:r>
              <a:rPr lang="en-US" sz="1400" dirty="0" smtClean="0"/>
              <a:t>ocuments in </a:t>
            </a:r>
            <a:r>
              <a:rPr lang="en-US" sz="1400" dirty="0"/>
              <a:t>Nevada. </a:t>
            </a:r>
          </a:p>
          <a:p>
            <a:endParaRPr lang="en-US" sz="1100" dirty="0"/>
          </a:p>
        </p:txBody>
      </p:sp>
      <p:sp>
        <p:nvSpPr>
          <p:cNvPr id="3" name="Slide Number Placeholder 2"/>
          <p:cNvSpPr>
            <a:spLocks noGrp="1"/>
          </p:cNvSpPr>
          <p:nvPr>
            <p:ph type="sldNum" sz="quarter" idx="12"/>
          </p:nvPr>
        </p:nvSpPr>
        <p:spPr/>
        <p:txBody>
          <a:bodyPr/>
          <a:lstStyle/>
          <a:p>
            <a:fld id="{B19A0CEE-E79B-4E94-9CD5-C014EDCF7C1D}" type="slidenum">
              <a:rPr lang="en-US" smtClean="0"/>
              <a:t>33</a:t>
            </a:fld>
            <a:endParaRPr lang="en-US"/>
          </a:p>
        </p:txBody>
      </p:sp>
      <p:sp>
        <p:nvSpPr>
          <p:cNvPr id="4" name="Title 3"/>
          <p:cNvSpPr>
            <a:spLocks noGrp="1"/>
          </p:cNvSpPr>
          <p:nvPr>
            <p:ph type="title"/>
          </p:nvPr>
        </p:nvSpPr>
        <p:spPr/>
        <p:txBody>
          <a:bodyPr/>
          <a:lstStyle/>
          <a:p>
            <a:r>
              <a:rPr lang="en-US" dirty="0" smtClean="0"/>
              <a:t>Independent living</a:t>
            </a:r>
            <a:endParaRPr lang="en-US" dirty="0"/>
          </a:p>
        </p:txBody>
      </p:sp>
      <p:pic>
        <p:nvPicPr>
          <p:cNvPr id="6150" name="Picture 6" descr="https://www.sfcu.org/assets/sigma_pic_teens_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598812"/>
            <a:ext cx="4495800" cy="1706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62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34</a:t>
            </a:fld>
            <a:endParaRPr lang="en-US"/>
          </a:p>
        </p:txBody>
      </p:sp>
      <p:sp>
        <p:nvSpPr>
          <p:cNvPr id="4" name="Title 3"/>
          <p:cNvSpPr>
            <a:spLocks noGrp="1"/>
          </p:cNvSpPr>
          <p:nvPr>
            <p:ph type="title"/>
          </p:nvPr>
        </p:nvSpPr>
        <p:spPr/>
        <p:txBody>
          <a:bodyPr/>
          <a:lstStyle/>
          <a:p>
            <a:r>
              <a:rPr lang="en-US" dirty="0" smtClean="0"/>
              <a:t>Youth served with CHAFEE and FAFFY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427956801"/>
              </p:ext>
            </p:extLst>
          </p:nvPr>
        </p:nvGraphicFramePr>
        <p:xfrm>
          <a:off x="1371600" y="2057400"/>
          <a:ext cx="62484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717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400" dirty="0"/>
              <a:t>During the 2011 legislative session Assembly Bill 350 was passed. </a:t>
            </a:r>
            <a:endParaRPr lang="en-US" sz="1400" dirty="0" smtClean="0"/>
          </a:p>
          <a:p>
            <a:endParaRPr lang="en-US" sz="1400" dirty="0"/>
          </a:p>
          <a:p>
            <a:r>
              <a:rPr lang="en-US" sz="1400" dirty="0" smtClean="0"/>
              <a:t>Created </a:t>
            </a:r>
            <a:r>
              <a:rPr lang="en-US" sz="1400" dirty="0"/>
              <a:t>an opportunity for youth aging out of foster care to have additional supports to support  successful transition to adulthood</a:t>
            </a:r>
            <a:r>
              <a:rPr lang="en-US" sz="1400" dirty="0" smtClean="0"/>
              <a:t>.</a:t>
            </a:r>
          </a:p>
          <a:p>
            <a:endParaRPr lang="en-US" sz="1400" dirty="0"/>
          </a:p>
          <a:p>
            <a:r>
              <a:rPr lang="en-US" sz="1400" dirty="0"/>
              <a:t>Financial </a:t>
            </a:r>
            <a:r>
              <a:rPr lang="en-US" sz="1400" dirty="0" smtClean="0"/>
              <a:t>Assistance</a:t>
            </a:r>
          </a:p>
          <a:p>
            <a:endParaRPr lang="en-US" sz="1400" dirty="0"/>
          </a:p>
          <a:p>
            <a:r>
              <a:rPr lang="en-US" sz="1400" dirty="0"/>
              <a:t>Case Management </a:t>
            </a:r>
            <a:r>
              <a:rPr lang="en-US" sz="1400" dirty="0" smtClean="0"/>
              <a:t>Support</a:t>
            </a:r>
            <a:endParaRPr lang="en-US" sz="1400" dirty="0"/>
          </a:p>
          <a:p>
            <a:endParaRPr lang="en-US" sz="1400" dirty="0"/>
          </a:p>
          <a:p>
            <a:r>
              <a:rPr lang="en-US" sz="1400" dirty="0"/>
              <a:t>Youth may opt-in to this program, and have access to funds equal to the state foster care rate until age 21.</a:t>
            </a:r>
          </a:p>
          <a:p>
            <a:endParaRPr lang="en-US" sz="1400" dirty="0"/>
          </a:p>
          <a:p>
            <a:r>
              <a:rPr lang="en-US" sz="1400" dirty="0"/>
              <a:t>Youth are required to comply with a transition plan and make positive steps towards self sufficiency to remain in the program.</a:t>
            </a:r>
          </a:p>
          <a:p>
            <a:endParaRPr lang="en-US" sz="1200" dirty="0"/>
          </a:p>
        </p:txBody>
      </p:sp>
      <p:sp>
        <p:nvSpPr>
          <p:cNvPr id="3" name="Slide Number Placeholder 2"/>
          <p:cNvSpPr>
            <a:spLocks noGrp="1"/>
          </p:cNvSpPr>
          <p:nvPr>
            <p:ph type="sldNum" sz="quarter" idx="12"/>
          </p:nvPr>
        </p:nvSpPr>
        <p:spPr/>
        <p:txBody>
          <a:bodyPr/>
          <a:lstStyle/>
          <a:p>
            <a:fld id="{B19A0CEE-E79B-4E94-9CD5-C014EDCF7C1D}" type="slidenum">
              <a:rPr lang="en-US" smtClean="0"/>
              <a:t>35</a:t>
            </a:fld>
            <a:endParaRPr lang="en-US"/>
          </a:p>
        </p:txBody>
      </p:sp>
      <p:sp>
        <p:nvSpPr>
          <p:cNvPr id="4" name="Title 3"/>
          <p:cNvSpPr>
            <a:spLocks noGrp="1"/>
          </p:cNvSpPr>
          <p:nvPr>
            <p:ph type="title"/>
          </p:nvPr>
        </p:nvSpPr>
        <p:spPr/>
        <p:txBody>
          <a:bodyPr/>
          <a:lstStyle/>
          <a:p>
            <a:r>
              <a:rPr lang="en-US" dirty="0" smtClean="0"/>
              <a:t>Court jurisdiction</a:t>
            </a:r>
            <a:endParaRPr lang="en-US" dirty="0"/>
          </a:p>
        </p:txBody>
      </p:sp>
    </p:spTree>
    <p:extLst>
      <p:ext uri="{BB962C8B-B14F-4D97-AF65-F5344CB8AC3E}">
        <p14:creationId xmlns:p14="http://schemas.microsoft.com/office/powerpoint/2010/main" val="1483030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36</a:t>
            </a:fld>
            <a:endParaRPr lang="en-US"/>
          </a:p>
        </p:txBody>
      </p:sp>
      <p:sp>
        <p:nvSpPr>
          <p:cNvPr id="4" name="Title 3"/>
          <p:cNvSpPr>
            <a:spLocks noGrp="1"/>
          </p:cNvSpPr>
          <p:nvPr>
            <p:ph type="title"/>
          </p:nvPr>
        </p:nvSpPr>
        <p:spPr/>
        <p:txBody>
          <a:bodyPr/>
          <a:lstStyle/>
          <a:p>
            <a:r>
              <a:rPr lang="en-US" sz="2800" dirty="0" smtClean="0"/>
              <a:t>Number of foster youth remaining under court jurisdiction after age 18</a:t>
            </a:r>
            <a:endParaRPr lang="en-US" sz="2800" dirty="0"/>
          </a:p>
        </p:txBody>
      </p:sp>
      <p:graphicFrame>
        <p:nvGraphicFramePr>
          <p:cNvPr id="5" name="Chart 4"/>
          <p:cNvGraphicFramePr/>
          <p:nvPr>
            <p:extLst>
              <p:ext uri="{D42A27DB-BD31-4B8C-83A1-F6EECF244321}">
                <p14:modId xmlns:p14="http://schemas.microsoft.com/office/powerpoint/2010/main" val="974787725"/>
              </p:ext>
            </p:extLst>
          </p:nvPr>
        </p:nvGraphicFramePr>
        <p:xfrm>
          <a:off x="990600" y="1752600"/>
          <a:ext cx="70104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145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605529"/>
          </a:xfrm>
        </p:spPr>
        <p:txBody>
          <a:bodyPr>
            <a:noAutofit/>
          </a:bodyPr>
          <a:lstStyle/>
          <a:p>
            <a:pPr algn="just"/>
            <a:r>
              <a:rPr lang="en-US" sz="1100" dirty="0"/>
              <a:t>Provides an opportunity to review, analyze and improve internal  child welfare policies and practices.</a:t>
            </a:r>
          </a:p>
          <a:p>
            <a:pPr algn="just"/>
            <a:endParaRPr lang="en-US" sz="1100" dirty="0"/>
          </a:p>
          <a:p>
            <a:pPr algn="just"/>
            <a:r>
              <a:rPr lang="en-US" sz="1100" dirty="0"/>
              <a:t>Ensures compliance and conformity with the requirements of Title IV-B and Title IV-E of the Social Security Act and regulations identified by the United States Department of Health and Human Services.</a:t>
            </a:r>
          </a:p>
          <a:p>
            <a:pPr algn="just"/>
            <a:endParaRPr lang="en-US" sz="1100" dirty="0"/>
          </a:p>
          <a:p>
            <a:pPr algn="just"/>
            <a:r>
              <a:rPr lang="en-US" sz="1100" dirty="0"/>
              <a:t>CFSR is provides a review of data that shows a states performance on achieving outcomes related to safety, permanency and well-being of children in </a:t>
            </a:r>
            <a:r>
              <a:rPr lang="en-US" sz="1100" dirty="0" smtClean="0"/>
              <a:t>care</a:t>
            </a:r>
          </a:p>
          <a:p>
            <a:pPr algn="just"/>
            <a:endParaRPr lang="en-US" sz="1100" dirty="0"/>
          </a:p>
          <a:p>
            <a:pPr algn="just"/>
            <a:r>
              <a:rPr lang="en-US" sz="1100" dirty="0" smtClean="0"/>
              <a:t>Conducted </a:t>
            </a:r>
            <a:r>
              <a:rPr lang="en-US" sz="1100" dirty="0"/>
              <a:t>every five years,  review teams assesses:</a:t>
            </a:r>
          </a:p>
          <a:p>
            <a:pPr lvl="1" algn="just"/>
            <a:r>
              <a:rPr lang="en-US" sz="1100" dirty="0"/>
              <a:t>Child Protective Services</a:t>
            </a:r>
          </a:p>
          <a:p>
            <a:pPr lvl="1" algn="just"/>
            <a:r>
              <a:rPr lang="en-US" sz="1100" dirty="0"/>
              <a:t>Foster Care</a:t>
            </a:r>
          </a:p>
          <a:p>
            <a:pPr lvl="1" algn="just"/>
            <a:r>
              <a:rPr lang="en-US" sz="1100" dirty="0"/>
              <a:t>Adoption</a:t>
            </a:r>
          </a:p>
          <a:p>
            <a:pPr lvl="1" algn="just"/>
            <a:r>
              <a:rPr lang="en-US" sz="1100" dirty="0"/>
              <a:t>Family Preservation and Family Support</a:t>
            </a:r>
          </a:p>
          <a:p>
            <a:pPr lvl="1" algn="just"/>
            <a:r>
              <a:rPr lang="en-US" sz="1100" dirty="0"/>
              <a:t>Independent </a:t>
            </a:r>
            <a:r>
              <a:rPr lang="en-US" sz="1100" dirty="0" smtClean="0"/>
              <a:t>Living</a:t>
            </a:r>
          </a:p>
          <a:p>
            <a:pPr lvl="1" algn="just"/>
            <a:endParaRPr lang="en-US" sz="1100" dirty="0"/>
          </a:p>
          <a:p>
            <a:pPr marL="365760" lvl="1" indent="0" algn="just">
              <a:buNone/>
            </a:pPr>
            <a:endParaRPr lang="en-US" sz="1100" dirty="0"/>
          </a:p>
          <a:p>
            <a:pPr algn="just"/>
            <a:r>
              <a:rPr lang="en-US" sz="1100" dirty="0"/>
              <a:t>Due to national concerns about the reliability and validity of the data gleaned from the CFSR process, changes to the CFSR process were made for round three of the CFSR</a:t>
            </a:r>
            <a:r>
              <a:rPr lang="en-US" sz="1100" dirty="0" smtClean="0"/>
              <a:t>.</a:t>
            </a:r>
          </a:p>
          <a:p>
            <a:pPr marL="45720" indent="0" algn="just">
              <a:buNone/>
            </a:pPr>
            <a:endParaRPr lang="en-US" sz="1100" dirty="0"/>
          </a:p>
          <a:p>
            <a:pPr marL="45720" indent="0">
              <a:buNone/>
            </a:pPr>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37</a:t>
            </a:fld>
            <a:endParaRPr lang="en-US"/>
          </a:p>
        </p:txBody>
      </p:sp>
      <p:sp>
        <p:nvSpPr>
          <p:cNvPr id="4" name="Title 3"/>
          <p:cNvSpPr>
            <a:spLocks noGrp="1"/>
          </p:cNvSpPr>
          <p:nvPr>
            <p:ph type="title"/>
          </p:nvPr>
        </p:nvSpPr>
        <p:spPr/>
        <p:txBody>
          <a:bodyPr/>
          <a:lstStyle/>
          <a:p>
            <a:r>
              <a:rPr lang="en-US" dirty="0" smtClean="0"/>
              <a:t>Child and family services review (CFSR)</a:t>
            </a:r>
            <a:endParaRPr lang="en-US" dirty="0"/>
          </a:p>
        </p:txBody>
      </p:sp>
    </p:spTree>
    <p:extLst>
      <p:ext uri="{BB962C8B-B14F-4D97-AF65-F5344CB8AC3E}">
        <p14:creationId xmlns:p14="http://schemas.microsoft.com/office/powerpoint/2010/main" val="32526922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US" sz="1400" dirty="0"/>
              <a:t>36 items related to Safety, Permanency and Well Being </a:t>
            </a:r>
            <a:endParaRPr lang="en-US" sz="1400" dirty="0" smtClean="0"/>
          </a:p>
          <a:p>
            <a:pPr algn="just"/>
            <a:endParaRPr lang="en-US" sz="800" dirty="0"/>
          </a:p>
          <a:p>
            <a:pPr marL="282575" indent="0" algn="just">
              <a:buNone/>
            </a:pPr>
            <a:r>
              <a:rPr lang="en-US" sz="1400" dirty="0" smtClean="0"/>
              <a:t>18 Outcome performance </a:t>
            </a:r>
            <a:r>
              <a:rPr lang="en-US" sz="1400" dirty="0"/>
              <a:t>indicators which include, but are not limited to: </a:t>
            </a:r>
          </a:p>
          <a:p>
            <a:pPr lvl="1" algn="just"/>
            <a:r>
              <a:rPr lang="en-US" sz="1400" dirty="0"/>
              <a:t>Whether children under the care of the State are protected from abuse and neglect </a:t>
            </a:r>
          </a:p>
          <a:p>
            <a:pPr lvl="1" algn="just"/>
            <a:r>
              <a:rPr lang="en-US" sz="1400" dirty="0"/>
              <a:t>Whether children are safely maintained in their own homes whenever possible and appropriate </a:t>
            </a:r>
          </a:p>
          <a:p>
            <a:pPr lvl="1" algn="just"/>
            <a:r>
              <a:rPr lang="en-US" sz="1400" dirty="0"/>
              <a:t>Whether children have permanency and stability in their living conditions </a:t>
            </a:r>
          </a:p>
          <a:p>
            <a:pPr lvl="1" algn="just"/>
            <a:r>
              <a:rPr lang="en-US" sz="1400" dirty="0"/>
              <a:t>Whether the continuity of family relationships and connections is preserved for children </a:t>
            </a:r>
          </a:p>
          <a:p>
            <a:pPr lvl="1" algn="just"/>
            <a:r>
              <a:rPr lang="en-US" sz="1400" dirty="0"/>
              <a:t>Whether families have enhanced capacity to provide for their children's needs</a:t>
            </a:r>
          </a:p>
          <a:p>
            <a:pPr lvl="1" algn="just"/>
            <a:r>
              <a:rPr lang="en-US" sz="1400" dirty="0"/>
              <a:t>Whether children receive appropriate and adequate services to meet their educational, physical, and mental health needs</a:t>
            </a:r>
          </a:p>
          <a:p>
            <a:pPr algn="just"/>
            <a:endParaRPr lang="en-US" sz="800" dirty="0"/>
          </a:p>
          <a:p>
            <a:pPr algn="just"/>
            <a:r>
              <a:rPr lang="en-US" sz="1400" dirty="0"/>
              <a:t>18 </a:t>
            </a:r>
            <a:r>
              <a:rPr lang="en-US" sz="1400" dirty="0" smtClean="0"/>
              <a:t>Systemic </a:t>
            </a:r>
            <a:r>
              <a:rPr lang="en-US" sz="1400" dirty="0"/>
              <a:t>factors measured by the CFSR include, but are not limited to: </a:t>
            </a:r>
          </a:p>
          <a:p>
            <a:pPr lvl="1" algn="just"/>
            <a:r>
              <a:rPr lang="en-US" sz="1400" dirty="0"/>
              <a:t>The effectiveness of the State's systems for child welfare information, case review, and quality assurance </a:t>
            </a:r>
          </a:p>
          <a:p>
            <a:pPr lvl="1" algn="just"/>
            <a:r>
              <a:rPr lang="en-US" sz="1400" dirty="0"/>
              <a:t>Training of child welfare staff, parents, and other stakeholders </a:t>
            </a:r>
          </a:p>
          <a:p>
            <a:pPr lvl="1" algn="just"/>
            <a:r>
              <a:rPr lang="en-US" sz="1400" dirty="0"/>
              <a:t>The array of services that support children and families </a:t>
            </a:r>
          </a:p>
          <a:p>
            <a:pPr lvl="1" algn="just"/>
            <a:r>
              <a:rPr lang="en-US" sz="1400" dirty="0"/>
              <a:t>The agency's responsiveness to the community </a:t>
            </a:r>
          </a:p>
          <a:p>
            <a:pPr lvl="1" algn="just"/>
            <a:r>
              <a:rPr lang="en-US" sz="1400" dirty="0"/>
              <a:t>Foster and adoptive parent licensing, recruitment, and retention </a:t>
            </a:r>
          </a:p>
        </p:txBody>
      </p:sp>
      <p:sp>
        <p:nvSpPr>
          <p:cNvPr id="3" name="Slide Number Placeholder 2"/>
          <p:cNvSpPr>
            <a:spLocks noGrp="1"/>
          </p:cNvSpPr>
          <p:nvPr>
            <p:ph type="sldNum" sz="quarter" idx="12"/>
          </p:nvPr>
        </p:nvSpPr>
        <p:spPr/>
        <p:txBody>
          <a:bodyPr/>
          <a:lstStyle/>
          <a:p>
            <a:fld id="{B19A0CEE-E79B-4E94-9CD5-C014EDCF7C1D}" type="slidenum">
              <a:rPr lang="en-US" smtClean="0"/>
              <a:t>38</a:t>
            </a:fld>
            <a:endParaRPr lang="en-US"/>
          </a:p>
        </p:txBody>
      </p:sp>
      <p:sp>
        <p:nvSpPr>
          <p:cNvPr id="4" name="Title 3"/>
          <p:cNvSpPr>
            <a:spLocks noGrp="1"/>
          </p:cNvSpPr>
          <p:nvPr>
            <p:ph type="title"/>
          </p:nvPr>
        </p:nvSpPr>
        <p:spPr/>
        <p:txBody>
          <a:bodyPr/>
          <a:lstStyle/>
          <a:p>
            <a:r>
              <a:rPr lang="en-US" dirty="0" smtClean="0"/>
              <a:t>CFSR Performance measures</a:t>
            </a:r>
            <a:endParaRPr lang="en-US" dirty="0"/>
          </a:p>
        </p:txBody>
      </p:sp>
    </p:spTree>
    <p:extLst>
      <p:ext uri="{BB962C8B-B14F-4D97-AF65-F5344CB8AC3E}">
        <p14:creationId xmlns:p14="http://schemas.microsoft.com/office/powerpoint/2010/main" val="1797085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1719070"/>
            <a:ext cx="8484092" cy="4757929"/>
          </a:xfrm>
        </p:spPr>
        <p:txBody>
          <a:bodyPr>
            <a:noAutofit/>
          </a:bodyPr>
          <a:lstStyle/>
          <a:p>
            <a:pPr algn="just"/>
            <a:r>
              <a:rPr lang="en-US" sz="1100" dirty="0" smtClean="0"/>
              <a:t>The </a:t>
            </a:r>
            <a:r>
              <a:rPr lang="en-US" sz="1100" dirty="0"/>
              <a:t>second  Child and Family Services Review was conducted in </a:t>
            </a:r>
            <a:r>
              <a:rPr lang="en-US" sz="1100" dirty="0" smtClean="0"/>
              <a:t>2009, the first was in 2004.  </a:t>
            </a:r>
            <a:r>
              <a:rPr lang="en-US" sz="1100" dirty="0"/>
              <a:t>As all  states, </a:t>
            </a:r>
            <a:r>
              <a:rPr lang="en-US" sz="1100" dirty="0" smtClean="0"/>
              <a:t>each time Nevada </a:t>
            </a:r>
            <a:r>
              <a:rPr lang="en-US" sz="1100" dirty="0"/>
              <a:t>was placed on a  two  year Program Improvement Plan (PIP) to address the areas needing improvement that were found in the </a:t>
            </a:r>
            <a:r>
              <a:rPr lang="en-US" sz="1100" dirty="0" smtClean="0"/>
              <a:t>CFSR.</a:t>
            </a:r>
          </a:p>
          <a:p>
            <a:pPr algn="just"/>
            <a:endParaRPr lang="en-US" sz="1100" dirty="0"/>
          </a:p>
          <a:p>
            <a:pPr marL="347663">
              <a:buClr>
                <a:schemeClr val="accent2">
                  <a:lumMod val="75000"/>
                </a:schemeClr>
              </a:buClr>
              <a:buFont typeface="Arial" pitchFamily="34" charset="0"/>
              <a:buChar char="•"/>
              <a:tabLst>
                <a:tab pos="284163" algn="l"/>
              </a:tabLst>
              <a:defRPr/>
            </a:pPr>
            <a:r>
              <a:rPr lang="en-US" sz="1100" dirty="0"/>
              <a:t>The PIP was  implemented on December 1, 2010 with a  focus  on 5 primary strategies to enhance child welfare practices:	</a:t>
            </a:r>
          </a:p>
          <a:p>
            <a:pPr marL="685800" indent="-173038">
              <a:buClr>
                <a:schemeClr val="accent2">
                  <a:lumMod val="75000"/>
                </a:schemeClr>
              </a:buClr>
              <a:buFont typeface="Arial" pitchFamily="34" charset="0"/>
              <a:buChar char="•"/>
              <a:tabLst>
                <a:tab pos="284163" algn="l"/>
              </a:tabLst>
              <a:defRPr/>
            </a:pPr>
            <a:r>
              <a:rPr lang="en-US" sz="1100" dirty="0"/>
              <a:t>Assessment of safety practices throughout the life of a case</a:t>
            </a:r>
          </a:p>
          <a:p>
            <a:pPr marL="685800" lvl="1" indent="-173038">
              <a:buClr>
                <a:schemeClr val="accent2">
                  <a:lumMod val="75000"/>
                </a:schemeClr>
              </a:buClr>
              <a:buFont typeface="Arial" pitchFamily="34" charset="0"/>
              <a:buChar char="•"/>
              <a:tabLst>
                <a:tab pos="284163" algn="l"/>
              </a:tabLst>
              <a:defRPr/>
            </a:pPr>
            <a:r>
              <a:rPr lang="en-US" sz="1100" dirty="0"/>
              <a:t>Preserving connections and strengthening relationships</a:t>
            </a:r>
          </a:p>
          <a:p>
            <a:pPr marL="685800" lvl="1" indent="-173038">
              <a:buClr>
                <a:schemeClr val="accent2">
                  <a:lumMod val="75000"/>
                </a:schemeClr>
              </a:buClr>
              <a:buFont typeface="Arial" pitchFamily="34" charset="0"/>
              <a:buChar char="•"/>
              <a:tabLst>
                <a:tab pos="284163" algn="l"/>
              </a:tabLst>
              <a:defRPr/>
            </a:pPr>
            <a:r>
              <a:rPr lang="en-US" sz="1100" dirty="0"/>
              <a:t>Improve timeliness and appropriateness of permanency planning </a:t>
            </a:r>
          </a:p>
          <a:p>
            <a:pPr marL="685800" lvl="1" indent="-173038">
              <a:buClr>
                <a:schemeClr val="accent2">
                  <a:lumMod val="75000"/>
                </a:schemeClr>
              </a:buClr>
              <a:buFont typeface="Arial" pitchFamily="34" charset="0"/>
              <a:buChar char="•"/>
              <a:tabLst>
                <a:tab pos="284163" algn="l"/>
              </a:tabLst>
              <a:defRPr/>
            </a:pPr>
            <a:r>
              <a:rPr lang="en-US" sz="1100" dirty="0"/>
              <a:t>Strengthen child welfare supervision and middle management skills</a:t>
            </a:r>
          </a:p>
          <a:p>
            <a:pPr marL="685800" lvl="1" indent="-173038">
              <a:buClr>
                <a:schemeClr val="accent2">
                  <a:lumMod val="75000"/>
                </a:schemeClr>
              </a:buClr>
              <a:buFont typeface="Arial" pitchFamily="34" charset="0"/>
              <a:buChar char="•"/>
              <a:tabLst>
                <a:tab pos="284163" algn="l"/>
              </a:tabLst>
              <a:defRPr/>
            </a:pPr>
            <a:r>
              <a:rPr lang="en-US" sz="1100" dirty="0"/>
              <a:t>Expand service options and create flexibility for services to meet the needs of children and </a:t>
            </a:r>
            <a:r>
              <a:rPr lang="en-US" sz="1100" dirty="0" smtClean="0"/>
              <a:t>families</a:t>
            </a:r>
          </a:p>
          <a:p>
            <a:pPr marL="685800" lvl="1" indent="-173038">
              <a:buClr>
                <a:schemeClr val="accent2">
                  <a:lumMod val="75000"/>
                </a:schemeClr>
              </a:buClr>
              <a:buFont typeface="Arial" pitchFamily="34" charset="0"/>
              <a:buChar char="•"/>
              <a:tabLst>
                <a:tab pos="284163" algn="l"/>
              </a:tabLst>
              <a:defRPr/>
            </a:pPr>
            <a:endParaRPr lang="en-US" sz="1100" dirty="0"/>
          </a:p>
          <a:p>
            <a:pPr algn="just"/>
            <a:r>
              <a:rPr lang="en-US" sz="1100" dirty="0" smtClean="0"/>
              <a:t>The </a:t>
            </a:r>
            <a:r>
              <a:rPr lang="en-US" sz="1100" dirty="0"/>
              <a:t>Program Improvement Plan (PIP) from the 2009 CFSR  was approved by the Administrator for Children and Families (ACF) in February 2013 for all case related data indicators</a:t>
            </a:r>
            <a:r>
              <a:rPr lang="en-US" sz="1100" dirty="0" smtClean="0"/>
              <a:t>.</a:t>
            </a:r>
          </a:p>
          <a:p>
            <a:pPr algn="just"/>
            <a:endParaRPr lang="en-US" sz="1100" dirty="0"/>
          </a:p>
          <a:p>
            <a:pPr algn="just"/>
            <a:r>
              <a:rPr lang="en-US" sz="1100" dirty="0" smtClean="0"/>
              <a:t>Nevada </a:t>
            </a:r>
            <a:r>
              <a:rPr lang="en-US" sz="1100" dirty="0"/>
              <a:t>remained on a PIP for one of the National Data Standards “Abuse in Care”, until 2014.  Nevada achieved the negotiated target for this National Standard in 2014 during  a non-overlapping PIP performance.</a:t>
            </a:r>
          </a:p>
          <a:p>
            <a:pPr algn="just"/>
            <a:endParaRPr lang="en-US" sz="1100" dirty="0"/>
          </a:p>
          <a:p>
            <a:pPr algn="just"/>
            <a:r>
              <a:rPr lang="en-US" sz="1100" dirty="0" smtClean="0"/>
              <a:t>Round 3 </a:t>
            </a:r>
            <a:r>
              <a:rPr lang="en-US" sz="1100" dirty="0"/>
              <a:t>for all states begins in 2015 and Nevada’s CFSR is scheduled to be conducted in </a:t>
            </a:r>
            <a:r>
              <a:rPr lang="en-US" sz="1100" dirty="0" smtClean="0"/>
              <a:t>2018.</a:t>
            </a:r>
          </a:p>
          <a:p>
            <a:pPr algn="just"/>
            <a:endParaRPr lang="en-US" sz="1100" dirty="0"/>
          </a:p>
          <a:p>
            <a:pPr algn="just"/>
            <a:r>
              <a:rPr lang="en-US" sz="1100" dirty="0"/>
              <a:t>Nevada’s CFSR, PIP performance and other Annual Reports can be located on the DCFS website:</a:t>
            </a:r>
          </a:p>
          <a:p>
            <a:pPr marL="282575" indent="0" algn="just">
              <a:buNone/>
            </a:pPr>
            <a:r>
              <a:rPr lang="en-US" sz="1100" dirty="0" smtClean="0">
                <a:hlinkClick r:id="rId2"/>
              </a:rPr>
              <a:t>http</a:t>
            </a:r>
            <a:r>
              <a:rPr lang="en-US" sz="1100" dirty="0">
                <a:hlinkClick r:id="rId2"/>
              </a:rPr>
              <a:t>://www.dcfs.nv.gov/Tips/Reports/Annual</a:t>
            </a:r>
            <a:r>
              <a:rPr lang="en-US" sz="1100" dirty="0" smtClean="0">
                <a:hlinkClick r:id="rId2"/>
              </a:rPr>
              <a:t>/</a:t>
            </a:r>
            <a:endParaRPr lang="en-US" sz="1100" dirty="0" smtClean="0"/>
          </a:p>
          <a:p>
            <a:pPr marL="282575" indent="0">
              <a:buNone/>
            </a:pPr>
            <a:endParaRPr lang="en-US" dirty="0"/>
          </a:p>
          <a:p>
            <a:endParaRPr lang="en-US" dirty="0"/>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39</a:t>
            </a:fld>
            <a:endParaRPr lang="en-US"/>
          </a:p>
        </p:txBody>
      </p:sp>
      <p:sp>
        <p:nvSpPr>
          <p:cNvPr id="4" name="Title 3"/>
          <p:cNvSpPr>
            <a:spLocks noGrp="1"/>
          </p:cNvSpPr>
          <p:nvPr>
            <p:ph type="title"/>
          </p:nvPr>
        </p:nvSpPr>
        <p:spPr/>
        <p:txBody>
          <a:bodyPr/>
          <a:lstStyle/>
          <a:p>
            <a:r>
              <a:rPr lang="en-US" dirty="0" smtClean="0"/>
              <a:t> Nevada CFSR update</a:t>
            </a:r>
            <a:endParaRPr lang="en-US" sz="1800" dirty="0"/>
          </a:p>
        </p:txBody>
      </p:sp>
    </p:spTree>
    <p:extLst>
      <p:ext uri="{BB962C8B-B14F-4D97-AF65-F5344CB8AC3E}">
        <p14:creationId xmlns:p14="http://schemas.microsoft.com/office/powerpoint/2010/main" val="227020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4</a:t>
            </a:fld>
            <a:endParaRPr lang="en-US"/>
          </a:p>
        </p:txBody>
      </p:sp>
      <p:sp>
        <p:nvSpPr>
          <p:cNvPr id="4" name="Title 3"/>
          <p:cNvSpPr>
            <a:spLocks noGrp="1"/>
          </p:cNvSpPr>
          <p:nvPr>
            <p:ph type="title"/>
          </p:nvPr>
        </p:nvSpPr>
        <p:spPr/>
        <p:txBody>
          <a:bodyPr/>
          <a:lstStyle/>
          <a:p>
            <a:r>
              <a:rPr lang="en-US" dirty="0" smtClean="0"/>
              <a:t>Child welfare agencies</a:t>
            </a:r>
            <a:endParaRPr lang="en-US" dirty="0"/>
          </a:p>
        </p:txBody>
      </p:sp>
      <p:pic>
        <p:nvPicPr>
          <p:cNvPr id="5" name="Picture 9" descr="C:\Users\jnoble\Desktop\Nevada2.pn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899874" y="2133600"/>
            <a:ext cx="3390051"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nealcomm.com/images/State-Seals/NV-State-Seal2.pn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76400" y="2184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images.vector-images.com/119/washoe_county_seal_n10309.gif"/>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62000" y="4214813"/>
            <a:ext cx="13716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jnoble\Desktop\clark.png"/>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13228" y="4189540"/>
            <a:ext cx="1397000" cy="139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863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40</a:t>
            </a:fld>
            <a:endParaRPr lang="en-US"/>
          </a:p>
        </p:txBody>
      </p:sp>
      <p:sp>
        <p:nvSpPr>
          <p:cNvPr id="4" name="Title 3"/>
          <p:cNvSpPr>
            <a:spLocks noGrp="1"/>
          </p:cNvSpPr>
          <p:nvPr>
            <p:ph type="title"/>
          </p:nvPr>
        </p:nvSpPr>
        <p:spPr/>
        <p:txBody>
          <a:bodyPr/>
          <a:lstStyle/>
          <a:p>
            <a:r>
              <a:rPr lang="en-US" dirty="0" smtClean="0"/>
              <a:t>CFSR Results and DATA INDICATORS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18999337"/>
              </p:ext>
            </p:extLst>
          </p:nvPr>
        </p:nvGraphicFramePr>
        <p:xfrm>
          <a:off x="381000" y="1743776"/>
          <a:ext cx="3962398" cy="4563756"/>
        </p:xfrm>
        <a:graphic>
          <a:graphicData uri="http://schemas.openxmlformats.org/drawingml/2006/table">
            <a:tbl>
              <a:tblPr firstRow="1" bandRow="1">
                <a:tableStyleId>{5C22544A-7EE6-4342-B048-85BDC9FD1C3A}</a:tableStyleId>
              </a:tblPr>
              <a:tblGrid>
                <a:gridCol w="897144"/>
                <a:gridCol w="1121433"/>
                <a:gridCol w="672860"/>
                <a:gridCol w="598098"/>
                <a:gridCol w="672863"/>
              </a:tblGrid>
              <a:tr h="466024">
                <a:tc>
                  <a:txBody>
                    <a:bodyPr/>
                    <a:lstStyle/>
                    <a:p>
                      <a:pPr algn="l"/>
                      <a:r>
                        <a:rPr lang="en-US" sz="900" dirty="0" smtClean="0">
                          <a:latin typeface="+mj-lt"/>
                        </a:rPr>
                        <a:t>Outcomes</a:t>
                      </a:r>
                      <a:endParaRPr lang="en-US" sz="900" dirty="0">
                        <a:latin typeface="+mj-lt"/>
                      </a:endParaRPr>
                    </a:p>
                  </a:txBody>
                  <a:tcPr>
                    <a:solidFill>
                      <a:schemeClr val="accent1"/>
                    </a:solidFill>
                  </a:tcPr>
                </a:tc>
                <a:tc>
                  <a:txBody>
                    <a:bodyPr/>
                    <a:lstStyle/>
                    <a:p>
                      <a:pPr algn="l"/>
                      <a:r>
                        <a:rPr lang="en-US" sz="900" dirty="0" smtClean="0">
                          <a:latin typeface="+mj-lt"/>
                        </a:rPr>
                        <a:t>Items</a:t>
                      </a:r>
                      <a:endParaRPr lang="en-US" sz="900" dirty="0">
                        <a:latin typeface="+mj-lt"/>
                      </a:endParaRPr>
                    </a:p>
                  </a:txBody>
                  <a:tcPr>
                    <a:solidFill>
                      <a:schemeClr val="accent1"/>
                    </a:solidFill>
                  </a:tcPr>
                </a:tc>
                <a:tc>
                  <a:txBody>
                    <a:bodyPr/>
                    <a:lstStyle/>
                    <a:p>
                      <a:pPr algn="l"/>
                      <a:r>
                        <a:rPr lang="en-US" sz="900" dirty="0" smtClean="0">
                          <a:latin typeface="+mj-lt"/>
                        </a:rPr>
                        <a:t>2010 Baseline</a:t>
                      </a:r>
                      <a:endParaRPr lang="en-US" sz="900" dirty="0">
                        <a:latin typeface="+mj-lt"/>
                      </a:endParaRPr>
                    </a:p>
                  </a:txBody>
                  <a:tcPr>
                    <a:solidFill>
                      <a:schemeClr val="accent1"/>
                    </a:solidFill>
                  </a:tcPr>
                </a:tc>
                <a:tc>
                  <a:txBody>
                    <a:bodyPr/>
                    <a:lstStyle/>
                    <a:p>
                      <a:pPr algn="l"/>
                      <a:r>
                        <a:rPr lang="en-US" sz="900" dirty="0" smtClean="0">
                          <a:latin typeface="+mj-lt"/>
                        </a:rPr>
                        <a:t>Target</a:t>
                      </a:r>
                      <a:endParaRPr lang="en-US" sz="900" dirty="0">
                        <a:latin typeface="+mj-lt"/>
                      </a:endParaRPr>
                    </a:p>
                  </a:txBody>
                  <a:tcPr>
                    <a:solidFill>
                      <a:schemeClr val="accent1"/>
                    </a:solidFill>
                  </a:tcPr>
                </a:tc>
                <a:tc>
                  <a:txBody>
                    <a:bodyPr/>
                    <a:lstStyle/>
                    <a:p>
                      <a:pPr algn="l"/>
                      <a:r>
                        <a:rPr lang="en-US" sz="900" dirty="0" smtClean="0">
                          <a:latin typeface="+mj-lt"/>
                        </a:rPr>
                        <a:t>Status Quarter</a:t>
                      </a:r>
                      <a:endParaRPr lang="en-US" sz="900" dirty="0">
                        <a:latin typeface="+mj-lt"/>
                      </a:endParaRPr>
                    </a:p>
                  </a:txBody>
                  <a:tcPr>
                    <a:solidFill>
                      <a:schemeClr val="accent1"/>
                    </a:solidFill>
                  </a:tcPr>
                </a:tc>
              </a:tr>
              <a:tr h="360930">
                <a:tc>
                  <a:txBody>
                    <a:bodyPr/>
                    <a:lstStyle/>
                    <a:p>
                      <a:r>
                        <a:rPr lang="en-US" sz="900" dirty="0" smtClean="0">
                          <a:latin typeface="+mj-lt"/>
                        </a:rPr>
                        <a:t>Safety 1</a:t>
                      </a:r>
                      <a:endParaRPr lang="en-US" sz="900" dirty="0">
                        <a:latin typeface="+mj-lt"/>
                      </a:endParaRPr>
                    </a:p>
                  </a:txBody>
                  <a:tcPr>
                    <a:solidFill>
                      <a:schemeClr val="bg1">
                        <a:lumMod val="65000"/>
                      </a:schemeClr>
                    </a:solidFill>
                  </a:tcPr>
                </a:tc>
                <a:tc>
                  <a:txBody>
                    <a:bodyPr/>
                    <a:lstStyle/>
                    <a:p>
                      <a:r>
                        <a:rPr lang="en-US" sz="900" dirty="0" smtClean="0">
                          <a:latin typeface="+mj-lt"/>
                        </a:rPr>
                        <a:t>1. Timelines of investigations</a:t>
                      </a:r>
                      <a:endParaRPr lang="en-US" sz="900" dirty="0">
                        <a:latin typeface="+mj-lt"/>
                      </a:endParaRPr>
                    </a:p>
                  </a:txBody>
                  <a:tcPr>
                    <a:solidFill>
                      <a:schemeClr val="bg1">
                        <a:lumMod val="65000"/>
                      </a:schemeClr>
                    </a:solidFill>
                  </a:tcPr>
                </a:tc>
                <a:tc>
                  <a:txBody>
                    <a:bodyPr/>
                    <a:lstStyle/>
                    <a:p>
                      <a:r>
                        <a:rPr lang="en-US" sz="900" dirty="0" smtClean="0">
                          <a:solidFill>
                            <a:srgbClr val="0070C0"/>
                          </a:solidFill>
                          <a:latin typeface="+mj-lt"/>
                        </a:rPr>
                        <a:t>76.19</a:t>
                      </a:r>
                      <a:endParaRPr lang="en-US" sz="900" dirty="0">
                        <a:solidFill>
                          <a:srgbClr val="0070C0"/>
                        </a:solidFill>
                        <a:latin typeface="+mj-lt"/>
                      </a:endParaRPr>
                    </a:p>
                  </a:txBody>
                  <a:tcPr>
                    <a:solidFill>
                      <a:schemeClr val="bg1">
                        <a:lumMod val="65000"/>
                      </a:schemeClr>
                    </a:solidFill>
                  </a:tcPr>
                </a:tc>
                <a:tc>
                  <a:txBody>
                    <a:bodyPr/>
                    <a:lstStyle/>
                    <a:p>
                      <a:r>
                        <a:rPr lang="en-US" sz="900" dirty="0" smtClean="0">
                          <a:latin typeface="+mj-lt"/>
                        </a:rPr>
                        <a:t>80.4</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81.0(8)</a:t>
                      </a:r>
                      <a:endParaRPr lang="en-US" sz="900" dirty="0">
                        <a:solidFill>
                          <a:srgbClr val="00B050"/>
                        </a:solidFill>
                        <a:latin typeface="+mj-lt"/>
                      </a:endParaRPr>
                    </a:p>
                  </a:txBody>
                  <a:tcPr>
                    <a:solidFill>
                      <a:schemeClr val="bg1">
                        <a:lumMod val="65000"/>
                      </a:schemeClr>
                    </a:solidFill>
                  </a:tcPr>
                </a:tc>
              </a:tr>
              <a:tr h="519091">
                <a:tc>
                  <a:txBody>
                    <a:bodyPr/>
                    <a:lstStyle/>
                    <a:p>
                      <a:r>
                        <a:rPr lang="en-US" sz="900" dirty="0" smtClean="0">
                          <a:latin typeface="+mj-lt"/>
                        </a:rPr>
                        <a:t>Safety</a:t>
                      </a:r>
                      <a:r>
                        <a:rPr lang="en-US" sz="900" baseline="0" dirty="0" smtClean="0">
                          <a:latin typeface="+mj-lt"/>
                        </a:rPr>
                        <a:t> 2</a:t>
                      </a:r>
                      <a:endParaRPr lang="en-US" sz="900" dirty="0">
                        <a:latin typeface="+mj-lt"/>
                      </a:endParaRPr>
                    </a:p>
                  </a:txBody>
                  <a:tcPr>
                    <a:solidFill>
                      <a:schemeClr val="bg1">
                        <a:lumMod val="85000"/>
                      </a:schemeClr>
                    </a:solidFill>
                  </a:tcPr>
                </a:tc>
                <a:tc>
                  <a:txBody>
                    <a:bodyPr/>
                    <a:lstStyle/>
                    <a:p>
                      <a:r>
                        <a:rPr lang="en-US" sz="900" dirty="0" smtClean="0">
                          <a:latin typeface="+mj-lt"/>
                        </a:rPr>
                        <a:t>3. Services to protected children in home</a:t>
                      </a:r>
                      <a:endParaRPr lang="en-US" sz="900" dirty="0">
                        <a:latin typeface="+mj-lt"/>
                      </a:endParaRPr>
                    </a:p>
                  </a:txBody>
                  <a:tcPr>
                    <a:solidFill>
                      <a:schemeClr val="bg1">
                        <a:lumMod val="85000"/>
                      </a:schemeClr>
                    </a:solidFill>
                  </a:tcPr>
                </a:tc>
                <a:tc>
                  <a:txBody>
                    <a:bodyPr/>
                    <a:lstStyle/>
                    <a:p>
                      <a:r>
                        <a:rPr lang="en-US" sz="900" dirty="0" smtClean="0">
                          <a:solidFill>
                            <a:srgbClr val="0070C0"/>
                          </a:solidFill>
                          <a:latin typeface="+mj-lt"/>
                        </a:rPr>
                        <a:t>70.45</a:t>
                      </a:r>
                      <a:endParaRPr lang="en-US" sz="900" dirty="0">
                        <a:solidFill>
                          <a:srgbClr val="0070C0"/>
                        </a:solidFill>
                        <a:latin typeface="+mj-lt"/>
                      </a:endParaRPr>
                    </a:p>
                  </a:txBody>
                  <a:tcPr>
                    <a:solidFill>
                      <a:schemeClr val="bg1">
                        <a:lumMod val="85000"/>
                      </a:schemeClr>
                    </a:solidFill>
                  </a:tcPr>
                </a:tc>
                <a:tc>
                  <a:txBody>
                    <a:bodyPr/>
                    <a:lstStyle/>
                    <a:p>
                      <a:r>
                        <a:rPr lang="en-US" sz="900" dirty="0" smtClean="0">
                          <a:latin typeface="+mj-lt"/>
                        </a:rPr>
                        <a:t>74.9</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76.1(4)</a:t>
                      </a:r>
                      <a:endParaRPr lang="en-US" sz="900" dirty="0">
                        <a:solidFill>
                          <a:srgbClr val="00B050"/>
                        </a:solidFill>
                        <a:latin typeface="+mj-lt"/>
                      </a:endParaRPr>
                    </a:p>
                  </a:txBody>
                  <a:tcPr>
                    <a:solidFill>
                      <a:schemeClr val="bg1">
                        <a:lumMod val="85000"/>
                      </a:schemeClr>
                    </a:solidFill>
                  </a:tcPr>
                </a:tc>
              </a:tr>
              <a:tr h="413311">
                <a:tc>
                  <a:txBody>
                    <a:bodyPr/>
                    <a:lstStyle/>
                    <a:p>
                      <a:endParaRPr lang="en-US" sz="900" dirty="0">
                        <a:latin typeface="+mj-lt"/>
                      </a:endParaRPr>
                    </a:p>
                  </a:txBody>
                  <a:tcPr>
                    <a:solidFill>
                      <a:schemeClr val="bg1">
                        <a:lumMod val="65000"/>
                      </a:schemeClr>
                    </a:solidFill>
                  </a:tcPr>
                </a:tc>
                <a:tc>
                  <a:txBody>
                    <a:bodyPr/>
                    <a:lstStyle/>
                    <a:p>
                      <a:r>
                        <a:rPr lang="en-US" sz="900" dirty="0" smtClean="0">
                          <a:latin typeface="+mj-lt"/>
                        </a:rPr>
                        <a:t>4. Risk of harm</a:t>
                      </a:r>
                      <a:endParaRPr lang="en-US" sz="900" dirty="0">
                        <a:latin typeface="+mj-lt"/>
                      </a:endParaRPr>
                    </a:p>
                  </a:txBody>
                  <a:tcPr>
                    <a:solidFill>
                      <a:schemeClr val="bg1">
                        <a:lumMod val="65000"/>
                      </a:schemeClr>
                    </a:solidFill>
                  </a:tcPr>
                </a:tc>
                <a:tc>
                  <a:txBody>
                    <a:bodyPr/>
                    <a:lstStyle/>
                    <a:p>
                      <a:r>
                        <a:rPr lang="en-US" sz="900" dirty="0" smtClean="0">
                          <a:solidFill>
                            <a:srgbClr val="0070C0"/>
                          </a:solidFill>
                          <a:latin typeface="+mj-lt"/>
                        </a:rPr>
                        <a:t>48.39</a:t>
                      </a:r>
                      <a:endParaRPr lang="en-US" sz="900" dirty="0">
                        <a:solidFill>
                          <a:srgbClr val="0070C0"/>
                        </a:solidFill>
                        <a:latin typeface="+mj-lt"/>
                      </a:endParaRPr>
                    </a:p>
                  </a:txBody>
                  <a:tcPr>
                    <a:solidFill>
                      <a:schemeClr val="bg1">
                        <a:lumMod val="65000"/>
                      </a:schemeClr>
                    </a:solidFill>
                  </a:tcPr>
                </a:tc>
                <a:tc>
                  <a:txBody>
                    <a:bodyPr/>
                    <a:lstStyle/>
                    <a:p>
                      <a:r>
                        <a:rPr lang="en-US" sz="900" dirty="0" smtClean="0">
                          <a:latin typeface="+mj-lt"/>
                        </a:rPr>
                        <a:t>52.5</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54.8(4)</a:t>
                      </a:r>
                      <a:endParaRPr lang="en-US" sz="900" dirty="0">
                        <a:solidFill>
                          <a:srgbClr val="00B050"/>
                        </a:solidFill>
                        <a:latin typeface="+mj-lt"/>
                      </a:endParaRPr>
                    </a:p>
                  </a:txBody>
                  <a:tcPr>
                    <a:solidFill>
                      <a:schemeClr val="bg1">
                        <a:lumMod val="65000"/>
                      </a:schemeClr>
                    </a:solidFill>
                  </a:tcPr>
                </a:tc>
              </a:tr>
              <a:tr h="378077">
                <a:tc>
                  <a:txBody>
                    <a:bodyPr/>
                    <a:lstStyle/>
                    <a:p>
                      <a:r>
                        <a:rPr lang="en-US" sz="900" dirty="0" smtClean="0">
                          <a:latin typeface="+mj-lt"/>
                        </a:rPr>
                        <a:t>Permanency 1</a:t>
                      </a:r>
                      <a:endParaRPr lang="en-US" sz="900" dirty="0">
                        <a:latin typeface="+mj-lt"/>
                      </a:endParaRPr>
                    </a:p>
                  </a:txBody>
                  <a:tcPr>
                    <a:solidFill>
                      <a:schemeClr val="bg1">
                        <a:lumMod val="85000"/>
                      </a:schemeClr>
                    </a:solidFill>
                  </a:tcPr>
                </a:tc>
                <a:tc>
                  <a:txBody>
                    <a:bodyPr/>
                    <a:lstStyle/>
                    <a:p>
                      <a:r>
                        <a:rPr lang="en-US" sz="900" dirty="0" smtClean="0">
                          <a:latin typeface="+mj-lt"/>
                        </a:rPr>
                        <a:t>7. Permanency goal for child</a:t>
                      </a:r>
                      <a:endParaRPr lang="en-US" sz="900" dirty="0">
                        <a:latin typeface="+mj-lt"/>
                      </a:endParaRPr>
                    </a:p>
                  </a:txBody>
                  <a:tcPr>
                    <a:solidFill>
                      <a:schemeClr val="bg1">
                        <a:lumMod val="85000"/>
                      </a:schemeClr>
                    </a:solidFill>
                  </a:tcPr>
                </a:tc>
                <a:tc>
                  <a:txBody>
                    <a:bodyPr/>
                    <a:lstStyle/>
                    <a:p>
                      <a:r>
                        <a:rPr lang="en-US" sz="900" dirty="0" smtClean="0">
                          <a:solidFill>
                            <a:srgbClr val="0070C0"/>
                          </a:solidFill>
                          <a:latin typeface="+mj-lt"/>
                        </a:rPr>
                        <a:t>57.14</a:t>
                      </a:r>
                      <a:endParaRPr lang="en-US" sz="900" dirty="0">
                        <a:solidFill>
                          <a:srgbClr val="0070C0"/>
                        </a:solidFill>
                        <a:latin typeface="+mj-lt"/>
                      </a:endParaRPr>
                    </a:p>
                  </a:txBody>
                  <a:tcPr>
                    <a:solidFill>
                      <a:schemeClr val="bg1">
                        <a:lumMod val="85000"/>
                      </a:schemeClr>
                    </a:solidFill>
                  </a:tcPr>
                </a:tc>
                <a:tc>
                  <a:txBody>
                    <a:bodyPr/>
                    <a:lstStyle/>
                    <a:p>
                      <a:r>
                        <a:rPr lang="en-US" sz="900" dirty="0" smtClean="0">
                          <a:latin typeface="+mj-lt"/>
                        </a:rPr>
                        <a:t>62</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61.9(8)</a:t>
                      </a:r>
                      <a:endParaRPr lang="en-US" sz="900" dirty="0">
                        <a:solidFill>
                          <a:srgbClr val="00B050"/>
                        </a:solidFill>
                        <a:latin typeface="+mj-lt"/>
                      </a:endParaRPr>
                    </a:p>
                  </a:txBody>
                  <a:tcPr>
                    <a:solidFill>
                      <a:schemeClr val="bg1">
                        <a:lumMod val="85000"/>
                      </a:schemeClr>
                    </a:solidFill>
                  </a:tcPr>
                </a:tc>
              </a:tr>
              <a:tr h="496279">
                <a:tc>
                  <a:txBody>
                    <a:bodyPr/>
                    <a:lstStyle/>
                    <a:p>
                      <a:endParaRPr lang="en-US" sz="900" dirty="0">
                        <a:latin typeface="+mj-lt"/>
                      </a:endParaRPr>
                    </a:p>
                  </a:txBody>
                  <a:tcPr>
                    <a:solidFill>
                      <a:schemeClr val="bg1">
                        <a:lumMod val="65000"/>
                      </a:schemeClr>
                    </a:solidFill>
                  </a:tcPr>
                </a:tc>
                <a:tc>
                  <a:txBody>
                    <a:bodyPr/>
                    <a:lstStyle/>
                    <a:p>
                      <a:r>
                        <a:rPr lang="en-US" sz="900" dirty="0" smtClean="0">
                          <a:latin typeface="+mj-lt"/>
                        </a:rPr>
                        <a:t>10. Other planned living arrangement</a:t>
                      </a:r>
                      <a:endParaRPr lang="en-US" sz="900" dirty="0">
                        <a:latin typeface="+mj-lt"/>
                      </a:endParaRPr>
                    </a:p>
                  </a:txBody>
                  <a:tcPr>
                    <a:solidFill>
                      <a:schemeClr val="bg1">
                        <a:lumMod val="65000"/>
                      </a:schemeClr>
                    </a:solidFill>
                  </a:tcPr>
                </a:tc>
                <a:tc>
                  <a:txBody>
                    <a:bodyPr/>
                    <a:lstStyle/>
                    <a:p>
                      <a:r>
                        <a:rPr lang="en-US" sz="900" dirty="0" smtClean="0">
                          <a:solidFill>
                            <a:srgbClr val="0070C0"/>
                          </a:solidFill>
                          <a:latin typeface="+mj-lt"/>
                        </a:rPr>
                        <a:t>50</a:t>
                      </a:r>
                      <a:endParaRPr lang="en-US" sz="900" dirty="0">
                        <a:solidFill>
                          <a:srgbClr val="0070C0"/>
                        </a:solidFill>
                        <a:latin typeface="+mj-lt"/>
                      </a:endParaRPr>
                    </a:p>
                  </a:txBody>
                  <a:tcPr>
                    <a:solidFill>
                      <a:schemeClr val="bg1">
                        <a:lumMod val="65000"/>
                      </a:schemeClr>
                    </a:solidFill>
                  </a:tcPr>
                </a:tc>
                <a:tc>
                  <a:txBody>
                    <a:bodyPr/>
                    <a:lstStyle/>
                    <a:p>
                      <a:r>
                        <a:rPr lang="en-US" sz="900" dirty="0" smtClean="0">
                          <a:latin typeface="+mj-lt"/>
                        </a:rPr>
                        <a:t>61.3</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62.5(4)</a:t>
                      </a:r>
                      <a:endParaRPr lang="en-US" sz="900" dirty="0">
                        <a:solidFill>
                          <a:srgbClr val="00B050"/>
                        </a:solidFill>
                        <a:latin typeface="+mj-lt"/>
                      </a:endParaRPr>
                    </a:p>
                  </a:txBody>
                  <a:tcPr>
                    <a:solidFill>
                      <a:schemeClr val="bg1">
                        <a:lumMod val="65000"/>
                      </a:schemeClr>
                    </a:solidFill>
                  </a:tcPr>
                </a:tc>
              </a:tr>
              <a:tr h="631628">
                <a:tc>
                  <a:txBody>
                    <a:bodyPr/>
                    <a:lstStyle/>
                    <a:p>
                      <a:r>
                        <a:rPr lang="en-US" sz="900" dirty="0" smtClean="0">
                          <a:latin typeface="+mj-lt"/>
                        </a:rPr>
                        <a:t>Well-Being 1</a:t>
                      </a:r>
                      <a:endParaRPr lang="en-US" sz="900" dirty="0">
                        <a:latin typeface="+mj-lt"/>
                      </a:endParaRPr>
                    </a:p>
                  </a:txBody>
                  <a:tcPr>
                    <a:solidFill>
                      <a:schemeClr val="bg1">
                        <a:lumMod val="85000"/>
                      </a:schemeClr>
                    </a:solidFill>
                  </a:tcPr>
                </a:tc>
                <a:tc>
                  <a:txBody>
                    <a:bodyPr/>
                    <a:lstStyle/>
                    <a:p>
                      <a:r>
                        <a:rPr lang="en-US" sz="900" dirty="0" smtClean="0">
                          <a:latin typeface="+mj-lt"/>
                        </a:rPr>
                        <a:t>17.</a:t>
                      </a:r>
                      <a:r>
                        <a:rPr lang="en-US" sz="900" baseline="0" dirty="0" smtClean="0">
                          <a:latin typeface="+mj-lt"/>
                        </a:rPr>
                        <a:t> N</a:t>
                      </a:r>
                      <a:r>
                        <a:rPr lang="en-US" sz="900" dirty="0" smtClean="0">
                          <a:latin typeface="+mj-lt"/>
                        </a:rPr>
                        <a:t>eeds/services</a:t>
                      </a:r>
                      <a:r>
                        <a:rPr lang="en-US" sz="900" baseline="0" dirty="0" smtClean="0">
                          <a:latin typeface="+mj-lt"/>
                        </a:rPr>
                        <a:t> of child, parent and foster parents</a:t>
                      </a:r>
                      <a:endParaRPr lang="en-US" sz="900" dirty="0">
                        <a:latin typeface="+mj-lt"/>
                      </a:endParaRPr>
                    </a:p>
                  </a:txBody>
                  <a:tcPr>
                    <a:solidFill>
                      <a:schemeClr val="bg1">
                        <a:lumMod val="85000"/>
                      </a:schemeClr>
                    </a:solidFill>
                  </a:tcPr>
                </a:tc>
                <a:tc>
                  <a:txBody>
                    <a:bodyPr/>
                    <a:lstStyle/>
                    <a:p>
                      <a:r>
                        <a:rPr lang="en-US" sz="900" dirty="0" smtClean="0">
                          <a:solidFill>
                            <a:srgbClr val="0070C0"/>
                          </a:solidFill>
                          <a:latin typeface="+mj-lt"/>
                        </a:rPr>
                        <a:t>41.94</a:t>
                      </a:r>
                      <a:endParaRPr lang="en-US" sz="900" dirty="0">
                        <a:solidFill>
                          <a:srgbClr val="0070C0"/>
                        </a:solidFill>
                        <a:latin typeface="+mj-lt"/>
                      </a:endParaRPr>
                    </a:p>
                  </a:txBody>
                  <a:tcPr>
                    <a:solidFill>
                      <a:schemeClr val="bg1">
                        <a:lumMod val="85000"/>
                      </a:schemeClr>
                    </a:solidFill>
                  </a:tcPr>
                </a:tc>
                <a:tc>
                  <a:txBody>
                    <a:bodyPr/>
                    <a:lstStyle/>
                    <a:p>
                      <a:r>
                        <a:rPr lang="en-US" sz="900" dirty="0" smtClean="0">
                          <a:latin typeface="+mj-lt"/>
                        </a:rPr>
                        <a:t>46</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46.8(4)</a:t>
                      </a:r>
                      <a:endParaRPr lang="en-US" sz="900" dirty="0">
                        <a:solidFill>
                          <a:srgbClr val="00B050"/>
                        </a:solidFill>
                        <a:latin typeface="+mj-lt"/>
                      </a:endParaRPr>
                    </a:p>
                  </a:txBody>
                  <a:tcPr>
                    <a:solidFill>
                      <a:schemeClr val="bg1">
                        <a:lumMod val="85000"/>
                      </a:schemeClr>
                    </a:solidFill>
                  </a:tcPr>
                </a:tc>
              </a:tr>
              <a:tr h="511040">
                <a:tc>
                  <a:txBody>
                    <a:bodyPr/>
                    <a:lstStyle/>
                    <a:p>
                      <a:endParaRPr lang="en-US" sz="900" dirty="0">
                        <a:latin typeface="+mj-lt"/>
                      </a:endParaRPr>
                    </a:p>
                  </a:txBody>
                  <a:tcPr>
                    <a:solidFill>
                      <a:schemeClr val="bg1">
                        <a:lumMod val="65000"/>
                      </a:schemeClr>
                    </a:solidFill>
                  </a:tcPr>
                </a:tc>
                <a:tc>
                  <a:txBody>
                    <a:bodyPr/>
                    <a:lstStyle/>
                    <a:p>
                      <a:r>
                        <a:rPr lang="en-US" sz="900" dirty="0" smtClean="0">
                          <a:latin typeface="+mj-lt"/>
                        </a:rPr>
                        <a:t>18. Child/family</a:t>
                      </a:r>
                      <a:r>
                        <a:rPr lang="en-US" sz="900" baseline="0" dirty="0" smtClean="0">
                          <a:latin typeface="+mj-lt"/>
                        </a:rPr>
                        <a:t> involvement in case planning</a:t>
                      </a:r>
                      <a:endParaRPr lang="en-US" sz="900" dirty="0">
                        <a:latin typeface="+mj-lt"/>
                      </a:endParaRPr>
                    </a:p>
                  </a:txBody>
                  <a:tcPr>
                    <a:solidFill>
                      <a:schemeClr val="bg1">
                        <a:lumMod val="65000"/>
                      </a:schemeClr>
                    </a:solidFill>
                  </a:tcPr>
                </a:tc>
                <a:tc>
                  <a:txBody>
                    <a:bodyPr/>
                    <a:lstStyle/>
                    <a:p>
                      <a:r>
                        <a:rPr lang="en-US" sz="900" dirty="0" smtClean="0">
                          <a:solidFill>
                            <a:srgbClr val="0070C0"/>
                          </a:solidFill>
                          <a:latin typeface="+mj-lt"/>
                        </a:rPr>
                        <a:t>44.07</a:t>
                      </a:r>
                      <a:endParaRPr lang="en-US" sz="900" dirty="0">
                        <a:solidFill>
                          <a:srgbClr val="0070C0"/>
                        </a:solidFill>
                        <a:latin typeface="+mj-lt"/>
                      </a:endParaRPr>
                    </a:p>
                  </a:txBody>
                  <a:tcPr>
                    <a:solidFill>
                      <a:schemeClr val="bg1">
                        <a:lumMod val="65000"/>
                      </a:schemeClr>
                    </a:solidFill>
                  </a:tcPr>
                </a:tc>
                <a:tc>
                  <a:txBody>
                    <a:bodyPr/>
                    <a:lstStyle/>
                    <a:p>
                      <a:r>
                        <a:rPr lang="en-US" sz="900" dirty="0" smtClean="0">
                          <a:latin typeface="+mj-lt"/>
                        </a:rPr>
                        <a:t>48.2</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54.2(4)</a:t>
                      </a:r>
                      <a:endParaRPr lang="en-US" sz="900" dirty="0">
                        <a:solidFill>
                          <a:srgbClr val="00B050"/>
                        </a:solidFill>
                        <a:latin typeface="+mj-lt"/>
                      </a:endParaRPr>
                    </a:p>
                  </a:txBody>
                  <a:tcPr>
                    <a:solidFill>
                      <a:schemeClr val="bg1">
                        <a:lumMod val="65000"/>
                      </a:schemeClr>
                    </a:solidFill>
                  </a:tcPr>
                </a:tc>
              </a:tr>
              <a:tr h="360930">
                <a:tc>
                  <a:txBody>
                    <a:bodyPr/>
                    <a:lstStyle/>
                    <a:p>
                      <a:endParaRPr lang="en-US" sz="900" dirty="0">
                        <a:latin typeface="+mj-lt"/>
                      </a:endParaRPr>
                    </a:p>
                  </a:txBody>
                  <a:tcPr>
                    <a:solidFill>
                      <a:schemeClr val="bg1">
                        <a:lumMod val="85000"/>
                      </a:schemeClr>
                    </a:solidFill>
                  </a:tcPr>
                </a:tc>
                <a:tc>
                  <a:txBody>
                    <a:bodyPr/>
                    <a:lstStyle/>
                    <a:p>
                      <a:r>
                        <a:rPr lang="en-US" sz="900" dirty="0" smtClean="0">
                          <a:latin typeface="+mj-lt"/>
                        </a:rPr>
                        <a:t>19. Caseworker visits with child</a:t>
                      </a:r>
                      <a:endParaRPr lang="en-US" sz="900" dirty="0">
                        <a:latin typeface="+mj-lt"/>
                      </a:endParaRPr>
                    </a:p>
                  </a:txBody>
                  <a:tcPr>
                    <a:solidFill>
                      <a:schemeClr val="bg1">
                        <a:lumMod val="85000"/>
                      </a:schemeClr>
                    </a:solidFill>
                  </a:tcPr>
                </a:tc>
                <a:tc>
                  <a:txBody>
                    <a:bodyPr/>
                    <a:lstStyle/>
                    <a:p>
                      <a:r>
                        <a:rPr lang="en-US" sz="900" dirty="0" smtClean="0">
                          <a:solidFill>
                            <a:srgbClr val="0070C0"/>
                          </a:solidFill>
                          <a:latin typeface="+mj-lt"/>
                        </a:rPr>
                        <a:t>56.45</a:t>
                      </a:r>
                      <a:endParaRPr lang="en-US" sz="900" dirty="0">
                        <a:solidFill>
                          <a:srgbClr val="0070C0"/>
                        </a:solidFill>
                        <a:latin typeface="+mj-lt"/>
                      </a:endParaRPr>
                    </a:p>
                  </a:txBody>
                  <a:tcPr>
                    <a:solidFill>
                      <a:schemeClr val="bg1">
                        <a:lumMod val="85000"/>
                      </a:schemeClr>
                    </a:solidFill>
                  </a:tcPr>
                </a:tc>
                <a:tc>
                  <a:txBody>
                    <a:bodyPr/>
                    <a:lstStyle/>
                    <a:p>
                      <a:r>
                        <a:rPr lang="en-US" sz="900" dirty="0" smtClean="0">
                          <a:latin typeface="+mj-lt"/>
                        </a:rPr>
                        <a:t>60.5</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71.0(7)</a:t>
                      </a:r>
                      <a:endParaRPr lang="en-US" sz="900" dirty="0">
                        <a:solidFill>
                          <a:srgbClr val="00B050"/>
                        </a:solidFill>
                        <a:latin typeface="+mj-lt"/>
                      </a:endParaRPr>
                    </a:p>
                  </a:txBody>
                  <a:tcPr>
                    <a:solidFill>
                      <a:schemeClr val="bg1">
                        <a:lumMod val="85000"/>
                      </a:schemeClr>
                    </a:solidFill>
                  </a:tcPr>
                </a:tc>
              </a:tr>
              <a:tr h="408334">
                <a:tc>
                  <a:txBody>
                    <a:bodyPr/>
                    <a:lstStyle/>
                    <a:p>
                      <a:endParaRPr lang="en-US" sz="900" dirty="0">
                        <a:latin typeface="+mj-lt"/>
                      </a:endParaRPr>
                    </a:p>
                  </a:txBody>
                  <a:tcPr>
                    <a:solidFill>
                      <a:schemeClr val="bg1">
                        <a:lumMod val="65000"/>
                      </a:schemeClr>
                    </a:solidFill>
                  </a:tcPr>
                </a:tc>
                <a:tc>
                  <a:txBody>
                    <a:bodyPr/>
                    <a:lstStyle/>
                    <a:p>
                      <a:r>
                        <a:rPr lang="en-US" sz="900" dirty="0" smtClean="0">
                          <a:latin typeface="+mj-lt"/>
                        </a:rPr>
                        <a:t>20.</a:t>
                      </a:r>
                      <a:r>
                        <a:rPr lang="en-US" sz="900" baseline="0" dirty="0" smtClean="0">
                          <a:latin typeface="+mj-lt"/>
                        </a:rPr>
                        <a:t> Caseworker visits with parents</a:t>
                      </a:r>
                      <a:endParaRPr lang="en-US" sz="900" dirty="0">
                        <a:latin typeface="+mj-lt"/>
                      </a:endParaRPr>
                    </a:p>
                  </a:txBody>
                  <a:tcPr>
                    <a:solidFill>
                      <a:schemeClr val="bg1">
                        <a:lumMod val="65000"/>
                      </a:schemeClr>
                    </a:solidFill>
                  </a:tcPr>
                </a:tc>
                <a:tc>
                  <a:txBody>
                    <a:bodyPr/>
                    <a:lstStyle/>
                    <a:p>
                      <a:r>
                        <a:rPr lang="en-US" sz="900" dirty="0" smtClean="0">
                          <a:solidFill>
                            <a:srgbClr val="0070C0"/>
                          </a:solidFill>
                          <a:latin typeface="+mj-lt"/>
                        </a:rPr>
                        <a:t>45.28</a:t>
                      </a:r>
                      <a:endParaRPr lang="en-US" sz="900" dirty="0">
                        <a:solidFill>
                          <a:srgbClr val="0070C0"/>
                        </a:solidFill>
                        <a:latin typeface="+mj-lt"/>
                      </a:endParaRPr>
                    </a:p>
                  </a:txBody>
                  <a:tcPr>
                    <a:solidFill>
                      <a:schemeClr val="bg1">
                        <a:lumMod val="65000"/>
                      </a:schemeClr>
                    </a:solidFill>
                  </a:tcPr>
                </a:tc>
                <a:tc>
                  <a:txBody>
                    <a:bodyPr/>
                    <a:lstStyle/>
                    <a:p>
                      <a:r>
                        <a:rPr lang="en-US" sz="900" dirty="0" smtClean="0">
                          <a:latin typeface="+mj-lt"/>
                        </a:rPr>
                        <a:t>49.7</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50.9(7)</a:t>
                      </a:r>
                      <a:endParaRPr lang="en-US" sz="900" dirty="0">
                        <a:solidFill>
                          <a:srgbClr val="00B050"/>
                        </a:solidFill>
                        <a:latin typeface="+mj-lt"/>
                      </a:endParaRPr>
                    </a:p>
                  </a:txBody>
                  <a:tcPr>
                    <a:solidFill>
                      <a:schemeClr val="bg1">
                        <a:lumMod val="65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64144863"/>
              </p:ext>
            </p:extLst>
          </p:nvPr>
        </p:nvGraphicFramePr>
        <p:xfrm>
          <a:off x="4572000" y="1743775"/>
          <a:ext cx="4114800" cy="4614926"/>
        </p:xfrm>
        <a:graphic>
          <a:graphicData uri="http://schemas.openxmlformats.org/drawingml/2006/table">
            <a:tbl>
              <a:tblPr firstRow="1" bandRow="1">
                <a:tableStyleId>{5C22544A-7EE6-4342-B048-85BDC9FD1C3A}</a:tableStyleId>
              </a:tblPr>
              <a:tblGrid>
                <a:gridCol w="1295400"/>
                <a:gridCol w="762000"/>
                <a:gridCol w="685800"/>
                <a:gridCol w="564777"/>
                <a:gridCol w="806823"/>
              </a:tblGrid>
              <a:tr h="458392">
                <a:tc>
                  <a:txBody>
                    <a:bodyPr/>
                    <a:lstStyle/>
                    <a:p>
                      <a:pPr algn="l"/>
                      <a:r>
                        <a:rPr lang="en-US" sz="900" dirty="0" smtClean="0">
                          <a:latin typeface="+mj-lt"/>
                        </a:rPr>
                        <a:t>National Standard</a:t>
                      </a:r>
                      <a:r>
                        <a:rPr lang="en-US" sz="900" baseline="0" dirty="0" smtClean="0">
                          <a:latin typeface="+mj-lt"/>
                        </a:rPr>
                        <a:t> Indicators</a:t>
                      </a:r>
                      <a:endParaRPr lang="en-US" sz="900" dirty="0">
                        <a:latin typeface="+mj-lt"/>
                      </a:endParaRPr>
                    </a:p>
                  </a:txBody>
                  <a:tcPr>
                    <a:solidFill>
                      <a:schemeClr val="accent1"/>
                    </a:solidFill>
                  </a:tcPr>
                </a:tc>
                <a:tc>
                  <a:txBody>
                    <a:bodyPr/>
                    <a:lstStyle/>
                    <a:p>
                      <a:pPr algn="l"/>
                      <a:r>
                        <a:rPr lang="en-US" sz="900" dirty="0" smtClean="0">
                          <a:latin typeface="+mj-lt"/>
                        </a:rPr>
                        <a:t>Standard</a:t>
                      </a:r>
                      <a:endParaRPr lang="en-US" sz="900" dirty="0">
                        <a:latin typeface="+mj-lt"/>
                      </a:endParaRPr>
                    </a:p>
                  </a:txBody>
                  <a:tcPr>
                    <a:solidFill>
                      <a:schemeClr val="accent1"/>
                    </a:solidFill>
                  </a:tcPr>
                </a:tc>
                <a:tc>
                  <a:txBody>
                    <a:bodyPr/>
                    <a:lstStyle/>
                    <a:p>
                      <a:pPr algn="l"/>
                      <a:r>
                        <a:rPr lang="en-US" sz="900" dirty="0" smtClean="0">
                          <a:latin typeface="+mj-lt"/>
                        </a:rPr>
                        <a:t>NSI at 2009 CFSR</a:t>
                      </a:r>
                      <a:endParaRPr lang="en-US" sz="900" dirty="0">
                        <a:latin typeface="+mj-lt"/>
                      </a:endParaRPr>
                    </a:p>
                  </a:txBody>
                  <a:tcPr>
                    <a:solidFill>
                      <a:schemeClr val="accent1"/>
                    </a:solidFill>
                  </a:tcPr>
                </a:tc>
                <a:tc>
                  <a:txBody>
                    <a:bodyPr/>
                    <a:lstStyle/>
                    <a:p>
                      <a:pPr algn="l"/>
                      <a:r>
                        <a:rPr lang="en-US" sz="900" dirty="0" smtClean="0">
                          <a:latin typeface="+mj-lt"/>
                        </a:rPr>
                        <a:t>Initial AAI</a:t>
                      </a:r>
                      <a:endParaRPr lang="en-US" sz="900" dirty="0">
                        <a:latin typeface="+mj-lt"/>
                      </a:endParaRPr>
                    </a:p>
                  </a:txBody>
                  <a:tcPr>
                    <a:solidFill>
                      <a:schemeClr val="accent1"/>
                    </a:solidFill>
                  </a:tcPr>
                </a:tc>
                <a:tc>
                  <a:txBody>
                    <a:bodyPr/>
                    <a:lstStyle/>
                    <a:p>
                      <a:pPr algn="l"/>
                      <a:r>
                        <a:rPr lang="en-US" sz="900" dirty="0" smtClean="0">
                          <a:latin typeface="+mj-lt"/>
                        </a:rPr>
                        <a:t>FFY Met</a:t>
                      </a:r>
                      <a:endParaRPr lang="en-US" sz="900" dirty="0">
                        <a:latin typeface="+mj-lt"/>
                      </a:endParaRPr>
                    </a:p>
                  </a:txBody>
                  <a:tcPr>
                    <a:solidFill>
                      <a:schemeClr val="accent1"/>
                    </a:solidFill>
                  </a:tcPr>
                </a:tc>
              </a:tr>
              <a:tr h="532208">
                <a:tc>
                  <a:txBody>
                    <a:bodyPr/>
                    <a:lstStyle/>
                    <a:p>
                      <a:r>
                        <a:rPr lang="en-US" sz="900" dirty="0" smtClean="0">
                          <a:latin typeface="+mj-lt"/>
                        </a:rPr>
                        <a:t>S1-Absence of maltreatment</a:t>
                      </a:r>
                      <a:endParaRPr lang="en-US" sz="900" dirty="0">
                        <a:latin typeface="+mj-lt"/>
                      </a:endParaRPr>
                    </a:p>
                  </a:txBody>
                  <a:tcPr>
                    <a:solidFill>
                      <a:schemeClr val="bg1">
                        <a:lumMod val="65000"/>
                      </a:schemeClr>
                    </a:solidFill>
                  </a:tcPr>
                </a:tc>
                <a:tc>
                  <a:txBody>
                    <a:bodyPr/>
                    <a:lstStyle/>
                    <a:p>
                      <a:r>
                        <a:rPr lang="en-US" sz="900" dirty="0" smtClean="0">
                          <a:latin typeface="+mj-lt"/>
                        </a:rPr>
                        <a:t>94.6</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93.6</a:t>
                      </a:r>
                      <a:endParaRPr lang="en-US" sz="900" dirty="0">
                        <a:solidFill>
                          <a:srgbClr val="00B050"/>
                        </a:solidFill>
                        <a:latin typeface="+mj-lt"/>
                      </a:endParaRPr>
                    </a:p>
                  </a:txBody>
                  <a:tcPr>
                    <a:solidFill>
                      <a:schemeClr val="bg1">
                        <a:lumMod val="65000"/>
                      </a:schemeClr>
                    </a:solidFill>
                  </a:tcPr>
                </a:tc>
                <a:tc>
                  <a:txBody>
                    <a:bodyPr/>
                    <a:lstStyle/>
                    <a:p>
                      <a:r>
                        <a:rPr lang="en-US" sz="900" dirty="0" smtClean="0">
                          <a:latin typeface="+mj-lt"/>
                        </a:rPr>
                        <a:t>94.2</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95.1/2008</a:t>
                      </a:r>
                      <a:endParaRPr lang="en-US" sz="900" dirty="0">
                        <a:solidFill>
                          <a:srgbClr val="00B050"/>
                        </a:solidFill>
                        <a:latin typeface="+mj-lt"/>
                      </a:endParaRPr>
                    </a:p>
                  </a:txBody>
                  <a:tcPr>
                    <a:solidFill>
                      <a:schemeClr val="bg1">
                        <a:lumMod val="65000"/>
                      </a:schemeClr>
                    </a:solidFill>
                  </a:tcPr>
                </a:tc>
              </a:tr>
              <a:tr h="685800">
                <a:tc>
                  <a:txBody>
                    <a:bodyPr/>
                    <a:lstStyle/>
                    <a:p>
                      <a:r>
                        <a:rPr lang="en-US" sz="900" dirty="0" smtClean="0">
                          <a:latin typeface="+mj-lt"/>
                        </a:rPr>
                        <a:t>S2- Absence of child abuse and neglect</a:t>
                      </a:r>
                      <a:r>
                        <a:rPr lang="en-US" sz="900" baseline="0" dirty="0" smtClean="0">
                          <a:latin typeface="+mj-lt"/>
                        </a:rPr>
                        <a:t> in foster care</a:t>
                      </a:r>
                      <a:endParaRPr lang="en-US" sz="900" dirty="0">
                        <a:latin typeface="+mj-lt"/>
                      </a:endParaRPr>
                    </a:p>
                  </a:txBody>
                  <a:tcPr>
                    <a:solidFill>
                      <a:schemeClr val="bg1">
                        <a:lumMod val="85000"/>
                      </a:schemeClr>
                    </a:solidFill>
                  </a:tcPr>
                </a:tc>
                <a:tc>
                  <a:txBody>
                    <a:bodyPr/>
                    <a:lstStyle/>
                    <a:p>
                      <a:r>
                        <a:rPr lang="en-US" sz="900" dirty="0" smtClean="0">
                          <a:solidFill>
                            <a:schemeClr val="tx1"/>
                          </a:solidFill>
                          <a:latin typeface="+mj-lt"/>
                        </a:rPr>
                        <a:t>99.68</a:t>
                      </a:r>
                      <a:endParaRPr lang="en-US" sz="900" dirty="0">
                        <a:solidFill>
                          <a:schemeClr val="tx1"/>
                        </a:solidFill>
                        <a:latin typeface="+mj-lt"/>
                      </a:endParaRPr>
                    </a:p>
                  </a:txBody>
                  <a:tcPr>
                    <a:solidFill>
                      <a:schemeClr val="bg1">
                        <a:lumMod val="85000"/>
                      </a:schemeClr>
                    </a:solidFill>
                  </a:tcPr>
                </a:tc>
                <a:tc>
                  <a:txBody>
                    <a:bodyPr/>
                    <a:lstStyle/>
                    <a:p>
                      <a:r>
                        <a:rPr lang="en-US" sz="900" dirty="0" smtClean="0">
                          <a:solidFill>
                            <a:srgbClr val="FF0000"/>
                          </a:solidFill>
                          <a:latin typeface="+mj-lt"/>
                        </a:rPr>
                        <a:t>99.61</a:t>
                      </a:r>
                      <a:endParaRPr lang="en-US" sz="900" dirty="0">
                        <a:solidFill>
                          <a:srgbClr val="FF0000"/>
                        </a:solidFill>
                        <a:latin typeface="+mj-lt"/>
                      </a:endParaRPr>
                    </a:p>
                  </a:txBody>
                  <a:tcPr>
                    <a:solidFill>
                      <a:schemeClr val="bg1">
                        <a:lumMod val="85000"/>
                      </a:schemeClr>
                    </a:solidFill>
                  </a:tcPr>
                </a:tc>
                <a:tc>
                  <a:txBody>
                    <a:bodyPr/>
                    <a:lstStyle/>
                    <a:p>
                      <a:r>
                        <a:rPr lang="en-US" sz="900" dirty="0" smtClean="0">
                          <a:solidFill>
                            <a:schemeClr val="tx1"/>
                          </a:solidFill>
                          <a:latin typeface="+mj-lt"/>
                        </a:rPr>
                        <a:t>99.64</a:t>
                      </a:r>
                      <a:endParaRPr lang="en-US" sz="900" dirty="0">
                        <a:solidFill>
                          <a:schemeClr val="tx1"/>
                        </a:solidFill>
                        <a:latin typeface="+mj-lt"/>
                      </a:endParaRPr>
                    </a:p>
                  </a:txBody>
                  <a:tcPr>
                    <a:solidFill>
                      <a:schemeClr val="bg1">
                        <a:lumMod val="85000"/>
                      </a:schemeClr>
                    </a:solidFill>
                  </a:tcPr>
                </a:tc>
                <a:tc>
                  <a:txBody>
                    <a:bodyPr/>
                    <a:lstStyle/>
                    <a:p>
                      <a:r>
                        <a:rPr lang="en-US" sz="900" dirty="0" smtClean="0">
                          <a:solidFill>
                            <a:srgbClr val="00B050"/>
                          </a:solidFill>
                          <a:latin typeface="+mj-lt"/>
                        </a:rPr>
                        <a:t>99.66%</a:t>
                      </a:r>
                      <a:br>
                        <a:rPr lang="en-US" sz="900" dirty="0" smtClean="0">
                          <a:solidFill>
                            <a:srgbClr val="00B050"/>
                          </a:solidFill>
                          <a:latin typeface="+mj-lt"/>
                        </a:rPr>
                      </a:br>
                      <a:r>
                        <a:rPr lang="en-US" sz="900" dirty="0" smtClean="0">
                          <a:solidFill>
                            <a:srgbClr val="00B050"/>
                          </a:solidFill>
                          <a:latin typeface="+mj-lt"/>
                        </a:rPr>
                        <a:t>2014</a:t>
                      </a:r>
                      <a:endParaRPr lang="en-US" sz="900" dirty="0">
                        <a:solidFill>
                          <a:srgbClr val="00B050"/>
                        </a:solidFill>
                        <a:latin typeface="+mj-lt"/>
                      </a:endParaRPr>
                    </a:p>
                  </a:txBody>
                  <a:tcPr>
                    <a:solidFill>
                      <a:schemeClr val="bg1">
                        <a:lumMod val="85000"/>
                      </a:schemeClr>
                    </a:solidFill>
                  </a:tcPr>
                </a:tc>
              </a:tr>
              <a:tr h="620453">
                <a:tc>
                  <a:txBody>
                    <a:bodyPr/>
                    <a:lstStyle/>
                    <a:p>
                      <a:r>
                        <a:rPr lang="en-US" sz="900" dirty="0" smtClean="0">
                          <a:latin typeface="+mj-lt"/>
                        </a:rPr>
                        <a:t>P1-</a:t>
                      </a:r>
                      <a:r>
                        <a:rPr lang="en-US" sz="900" baseline="0" dirty="0" smtClean="0">
                          <a:latin typeface="+mj-lt"/>
                        </a:rPr>
                        <a:t> Timeliness and permanency of reunification</a:t>
                      </a:r>
                      <a:endParaRPr lang="en-US" sz="900" dirty="0">
                        <a:latin typeface="+mj-lt"/>
                      </a:endParaRPr>
                    </a:p>
                  </a:txBody>
                  <a:tcPr>
                    <a:solidFill>
                      <a:schemeClr val="bg1">
                        <a:lumMod val="65000"/>
                      </a:schemeClr>
                    </a:solidFill>
                  </a:tcPr>
                </a:tc>
                <a:tc>
                  <a:txBody>
                    <a:bodyPr/>
                    <a:lstStyle/>
                    <a:p>
                      <a:r>
                        <a:rPr lang="en-US" sz="900" dirty="0" smtClean="0">
                          <a:latin typeface="+mj-lt"/>
                        </a:rPr>
                        <a:t>122.6</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153</a:t>
                      </a:r>
                      <a:endParaRPr lang="en-US" sz="900" dirty="0">
                        <a:solidFill>
                          <a:srgbClr val="00B050"/>
                        </a:solidFill>
                        <a:latin typeface="+mj-lt"/>
                      </a:endParaRPr>
                    </a:p>
                  </a:txBody>
                  <a:tcPr>
                    <a:solidFill>
                      <a:schemeClr val="bg1">
                        <a:lumMod val="65000"/>
                      </a:schemeClr>
                    </a:solidFill>
                  </a:tcPr>
                </a:tc>
                <a:tc>
                  <a:txBody>
                    <a:bodyPr/>
                    <a:lstStyle/>
                    <a:p>
                      <a:r>
                        <a:rPr lang="en-US" sz="900" dirty="0" smtClean="0">
                          <a:latin typeface="+mj-lt"/>
                        </a:rPr>
                        <a:t>N/A</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153/2009</a:t>
                      </a:r>
                      <a:endParaRPr lang="en-US" sz="900" dirty="0">
                        <a:solidFill>
                          <a:srgbClr val="00B050"/>
                        </a:solidFill>
                        <a:latin typeface="+mj-lt"/>
                      </a:endParaRPr>
                    </a:p>
                  </a:txBody>
                  <a:tcPr>
                    <a:solidFill>
                      <a:schemeClr val="bg1">
                        <a:lumMod val="65000"/>
                      </a:schemeClr>
                    </a:solidFill>
                  </a:tcPr>
                </a:tc>
              </a:tr>
              <a:tr h="615250">
                <a:tc>
                  <a:txBody>
                    <a:bodyPr/>
                    <a:lstStyle/>
                    <a:p>
                      <a:r>
                        <a:rPr lang="en-US" sz="900" dirty="0" smtClean="0">
                          <a:latin typeface="+mj-lt"/>
                        </a:rPr>
                        <a:t>P2- Timeliness of Adoptions</a:t>
                      </a:r>
                      <a:endParaRPr lang="en-US" sz="900" dirty="0">
                        <a:latin typeface="+mj-lt"/>
                      </a:endParaRPr>
                    </a:p>
                  </a:txBody>
                  <a:tcPr>
                    <a:solidFill>
                      <a:schemeClr val="bg1">
                        <a:lumMod val="85000"/>
                      </a:schemeClr>
                    </a:solidFill>
                  </a:tcPr>
                </a:tc>
                <a:tc>
                  <a:txBody>
                    <a:bodyPr/>
                    <a:lstStyle/>
                    <a:p>
                      <a:r>
                        <a:rPr lang="en-US" sz="900" dirty="0" smtClean="0">
                          <a:latin typeface="+mj-lt"/>
                        </a:rPr>
                        <a:t>106.4</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82.8</a:t>
                      </a:r>
                      <a:endParaRPr lang="en-US" sz="900" dirty="0">
                        <a:solidFill>
                          <a:srgbClr val="00B050"/>
                        </a:solidFill>
                        <a:latin typeface="+mj-lt"/>
                      </a:endParaRPr>
                    </a:p>
                  </a:txBody>
                  <a:tcPr>
                    <a:solidFill>
                      <a:schemeClr val="bg1">
                        <a:lumMod val="85000"/>
                      </a:schemeClr>
                    </a:solidFill>
                  </a:tcPr>
                </a:tc>
                <a:tc>
                  <a:txBody>
                    <a:bodyPr/>
                    <a:lstStyle/>
                    <a:p>
                      <a:r>
                        <a:rPr lang="en-US" sz="900" dirty="0" smtClean="0">
                          <a:latin typeface="+mj-lt"/>
                        </a:rPr>
                        <a:t>83.1</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84.7/2009</a:t>
                      </a:r>
                      <a:endParaRPr lang="en-US" sz="900" dirty="0">
                        <a:solidFill>
                          <a:srgbClr val="00B050"/>
                        </a:solidFill>
                        <a:latin typeface="+mj-lt"/>
                      </a:endParaRPr>
                    </a:p>
                  </a:txBody>
                  <a:tcPr>
                    <a:solidFill>
                      <a:schemeClr val="bg1">
                        <a:lumMod val="85000"/>
                      </a:schemeClr>
                    </a:solidFill>
                  </a:tcPr>
                </a:tc>
              </a:tr>
              <a:tr h="1013400">
                <a:tc>
                  <a:txBody>
                    <a:bodyPr/>
                    <a:lstStyle/>
                    <a:p>
                      <a:r>
                        <a:rPr lang="en-US" sz="900" dirty="0" smtClean="0">
                          <a:latin typeface="+mj-lt"/>
                        </a:rPr>
                        <a:t>P3-</a:t>
                      </a:r>
                      <a:r>
                        <a:rPr lang="en-US" sz="900" baseline="0" dirty="0" smtClean="0">
                          <a:latin typeface="+mj-lt"/>
                        </a:rPr>
                        <a:t> Timeliness for children and youth in foster care for long periods of time</a:t>
                      </a:r>
                      <a:endParaRPr lang="en-US" sz="900" dirty="0">
                        <a:latin typeface="+mj-lt"/>
                      </a:endParaRPr>
                    </a:p>
                  </a:txBody>
                  <a:tcPr>
                    <a:solidFill>
                      <a:schemeClr val="bg1">
                        <a:lumMod val="65000"/>
                      </a:schemeClr>
                    </a:solidFill>
                  </a:tcPr>
                </a:tc>
                <a:tc>
                  <a:txBody>
                    <a:bodyPr/>
                    <a:lstStyle/>
                    <a:p>
                      <a:r>
                        <a:rPr lang="en-US" sz="900" dirty="0" smtClean="0">
                          <a:latin typeface="+mj-lt"/>
                        </a:rPr>
                        <a:t>121.7</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120.3</a:t>
                      </a:r>
                      <a:endParaRPr lang="en-US" sz="900" dirty="0">
                        <a:solidFill>
                          <a:srgbClr val="00B050"/>
                        </a:solidFill>
                        <a:latin typeface="+mj-lt"/>
                      </a:endParaRPr>
                    </a:p>
                  </a:txBody>
                  <a:tcPr>
                    <a:solidFill>
                      <a:schemeClr val="bg1">
                        <a:lumMod val="65000"/>
                      </a:schemeClr>
                    </a:solidFill>
                  </a:tcPr>
                </a:tc>
                <a:tc>
                  <a:txBody>
                    <a:bodyPr/>
                    <a:lstStyle/>
                    <a:p>
                      <a:r>
                        <a:rPr lang="en-US" sz="900" dirty="0" smtClean="0">
                          <a:latin typeface="+mj-lt"/>
                        </a:rPr>
                        <a:t>123.7</a:t>
                      </a:r>
                      <a:endParaRPr lang="en-US" sz="900" dirty="0">
                        <a:latin typeface="+mj-lt"/>
                      </a:endParaRPr>
                    </a:p>
                  </a:txBody>
                  <a:tcPr>
                    <a:solidFill>
                      <a:schemeClr val="bg1">
                        <a:lumMod val="65000"/>
                      </a:schemeClr>
                    </a:solidFill>
                  </a:tcPr>
                </a:tc>
                <a:tc>
                  <a:txBody>
                    <a:bodyPr/>
                    <a:lstStyle/>
                    <a:p>
                      <a:r>
                        <a:rPr lang="en-US" sz="900" dirty="0" smtClean="0">
                          <a:solidFill>
                            <a:srgbClr val="00B050"/>
                          </a:solidFill>
                          <a:latin typeface="+mj-lt"/>
                        </a:rPr>
                        <a:t>132.3/2008</a:t>
                      </a:r>
                      <a:endParaRPr lang="en-US" sz="900" dirty="0">
                        <a:solidFill>
                          <a:srgbClr val="00B050"/>
                        </a:solidFill>
                        <a:latin typeface="+mj-lt"/>
                      </a:endParaRPr>
                    </a:p>
                  </a:txBody>
                  <a:tcPr>
                    <a:solidFill>
                      <a:schemeClr val="bg1">
                        <a:lumMod val="65000"/>
                      </a:schemeClr>
                    </a:solidFill>
                  </a:tcPr>
                </a:tc>
              </a:tr>
              <a:tr h="644895">
                <a:tc>
                  <a:txBody>
                    <a:bodyPr/>
                    <a:lstStyle/>
                    <a:p>
                      <a:r>
                        <a:rPr lang="en-US" sz="900" dirty="0" smtClean="0">
                          <a:latin typeface="+mj-lt"/>
                        </a:rPr>
                        <a:t>P4- Placement stability</a:t>
                      </a:r>
                      <a:endParaRPr lang="en-US" sz="900" dirty="0">
                        <a:latin typeface="+mj-lt"/>
                      </a:endParaRPr>
                    </a:p>
                  </a:txBody>
                  <a:tcPr>
                    <a:solidFill>
                      <a:schemeClr val="bg1">
                        <a:lumMod val="85000"/>
                      </a:schemeClr>
                    </a:solidFill>
                  </a:tcPr>
                </a:tc>
                <a:tc>
                  <a:txBody>
                    <a:bodyPr/>
                    <a:lstStyle/>
                    <a:p>
                      <a:r>
                        <a:rPr lang="en-US" sz="900" dirty="0" smtClean="0">
                          <a:latin typeface="+mj-lt"/>
                        </a:rPr>
                        <a:t>101.5</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83.1</a:t>
                      </a:r>
                      <a:endParaRPr lang="en-US" sz="900" dirty="0">
                        <a:solidFill>
                          <a:srgbClr val="00B050"/>
                        </a:solidFill>
                        <a:latin typeface="+mj-lt"/>
                      </a:endParaRPr>
                    </a:p>
                  </a:txBody>
                  <a:tcPr>
                    <a:solidFill>
                      <a:schemeClr val="bg1">
                        <a:lumMod val="85000"/>
                      </a:schemeClr>
                    </a:solidFill>
                  </a:tcPr>
                </a:tc>
                <a:tc>
                  <a:txBody>
                    <a:bodyPr/>
                    <a:lstStyle/>
                    <a:p>
                      <a:r>
                        <a:rPr lang="en-US" sz="900" dirty="0" smtClean="0">
                          <a:latin typeface="+mj-lt"/>
                        </a:rPr>
                        <a:t>85.6</a:t>
                      </a:r>
                      <a:endParaRPr lang="en-US" sz="900" dirty="0">
                        <a:latin typeface="+mj-lt"/>
                      </a:endParaRPr>
                    </a:p>
                  </a:txBody>
                  <a:tcPr>
                    <a:solidFill>
                      <a:schemeClr val="bg1">
                        <a:lumMod val="85000"/>
                      </a:schemeClr>
                    </a:solidFill>
                  </a:tcPr>
                </a:tc>
                <a:tc>
                  <a:txBody>
                    <a:bodyPr/>
                    <a:lstStyle/>
                    <a:p>
                      <a:r>
                        <a:rPr lang="en-US" sz="900" dirty="0" smtClean="0">
                          <a:solidFill>
                            <a:srgbClr val="00B050"/>
                          </a:solidFill>
                          <a:latin typeface="+mj-lt"/>
                        </a:rPr>
                        <a:t>86.6/2009</a:t>
                      </a:r>
                      <a:endParaRPr lang="en-US" sz="900" dirty="0">
                        <a:solidFill>
                          <a:srgbClr val="00B050"/>
                        </a:solidFill>
                        <a:latin typeface="+mj-lt"/>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42408080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64792"/>
            <a:ext cx="8407893" cy="4407408"/>
          </a:xfrm>
        </p:spPr>
        <p:txBody>
          <a:bodyPr/>
          <a:lstStyle/>
          <a:p>
            <a:pPr algn="just"/>
            <a:r>
              <a:rPr lang="en-US" sz="1600" dirty="0"/>
              <a:t>The Program Improvement Plan (PIP) was approved by the Administration for Children and Families</a:t>
            </a:r>
            <a:r>
              <a:rPr lang="en-US" sz="1600" dirty="0" smtClean="0"/>
              <a:t>, </a:t>
            </a:r>
            <a:r>
              <a:rPr lang="en-US" sz="1600" dirty="0"/>
              <a:t>in January </a:t>
            </a:r>
            <a:r>
              <a:rPr lang="en-US" sz="1600" dirty="0" smtClean="0"/>
              <a:t>2013.</a:t>
            </a:r>
            <a:r>
              <a:rPr lang="en-US" sz="1600" dirty="0" smtClean="0">
                <a:solidFill>
                  <a:srgbClr val="FF0000"/>
                </a:solidFill>
              </a:rPr>
              <a:t> </a:t>
            </a:r>
            <a:r>
              <a:rPr lang="en-US" sz="1600" dirty="0" smtClean="0"/>
              <a:t>In March 2014 Nevada submitted its final data report on the national standards and passed the final data indicator! </a:t>
            </a:r>
            <a:endParaRPr lang="en-US" sz="1600" dirty="0"/>
          </a:p>
          <a:p>
            <a:pPr marL="274320" lvl="1" indent="-228600" algn="just">
              <a:buClr>
                <a:schemeClr val="accent1"/>
              </a:buClr>
              <a:buFont typeface="Wingdings 2" pitchFamily="18" charset="2"/>
              <a:buChar char=""/>
            </a:pPr>
            <a:r>
              <a:rPr lang="en-US" sz="1600" dirty="0" smtClean="0"/>
              <a:t>Nevada developed and submitted our 5 year strategic plan for 2015-2019, the Child </a:t>
            </a:r>
            <a:r>
              <a:rPr lang="en-US" sz="1600" dirty="0"/>
              <a:t>and Family Services </a:t>
            </a:r>
            <a:r>
              <a:rPr lang="en-US" sz="1600" dirty="0" smtClean="0"/>
              <a:t>Plan</a:t>
            </a:r>
          </a:p>
          <a:p>
            <a:pPr marL="274320" lvl="1" indent="-228600" algn="just">
              <a:buClr>
                <a:schemeClr val="accent1"/>
              </a:buClr>
              <a:buFont typeface="Wingdings 2" pitchFamily="18" charset="2"/>
              <a:buChar char=""/>
            </a:pPr>
            <a:r>
              <a:rPr lang="en-US" sz="1600" dirty="0" smtClean="0"/>
              <a:t>Nevada Administrative Code 424 was finalized and enrolled</a:t>
            </a:r>
            <a:endParaRPr lang="en-US" sz="1600" dirty="0"/>
          </a:p>
          <a:p>
            <a:pPr algn="just"/>
            <a:r>
              <a:rPr lang="en-US" sz="1600" dirty="0" smtClean="0"/>
              <a:t>Nevada submitted a Title IV-E waiver project on behalf of Clark  County and it was approved by the Administration for Children and Families. </a:t>
            </a:r>
            <a:endParaRPr lang="en-US" sz="1600" dirty="0"/>
          </a:p>
          <a:p>
            <a:pPr algn="just"/>
            <a:r>
              <a:rPr lang="en-US" sz="1600" dirty="0" smtClean="0"/>
              <a:t>Successfully </a:t>
            </a:r>
            <a:r>
              <a:rPr lang="en-US" sz="1600" dirty="0"/>
              <a:t>passed the Federal IV-E compliance </a:t>
            </a:r>
            <a:r>
              <a:rPr lang="en-US" sz="1600" dirty="0" smtClean="0"/>
              <a:t>review.</a:t>
            </a:r>
            <a:endParaRPr lang="en-US" sz="1600" dirty="0"/>
          </a:p>
          <a:p>
            <a:pPr algn="just"/>
            <a:r>
              <a:rPr lang="en-US" sz="1600" dirty="0"/>
              <a:t>SAFE model is now </a:t>
            </a:r>
            <a:r>
              <a:rPr lang="en-US" sz="1600" dirty="0" smtClean="0"/>
              <a:t>statewide.</a:t>
            </a:r>
            <a:endParaRPr lang="en-US" sz="1600" dirty="0"/>
          </a:p>
          <a:p>
            <a:pPr algn="just"/>
            <a:r>
              <a:rPr lang="en-US" sz="1600" dirty="0"/>
              <a:t>QPI is now </a:t>
            </a:r>
            <a:r>
              <a:rPr lang="en-US" sz="1600" dirty="0" smtClean="0"/>
              <a:t>statewide.</a:t>
            </a:r>
            <a:endParaRPr lang="en-US" sz="1600" dirty="0"/>
          </a:p>
          <a:p>
            <a:pPr marL="284163" indent="-239713">
              <a:buNone/>
            </a:pPr>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41</a:t>
            </a:fld>
            <a:endParaRPr lang="en-US"/>
          </a:p>
        </p:txBody>
      </p:sp>
      <p:sp>
        <p:nvSpPr>
          <p:cNvPr id="4" name="Title 3"/>
          <p:cNvSpPr>
            <a:spLocks noGrp="1"/>
          </p:cNvSpPr>
          <p:nvPr>
            <p:ph type="title"/>
          </p:nvPr>
        </p:nvSpPr>
        <p:spPr/>
        <p:txBody>
          <a:bodyPr/>
          <a:lstStyle/>
          <a:p>
            <a:r>
              <a:rPr lang="en-US" dirty="0" smtClean="0"/>
              <a:t>accomplishments</a:t>
            </a:r>
            <a:endParaRPr lang="en-US" dirty="0"/>
          </a:p>
        </p:txBody>
      </p:sp>
      <p:pic>
        <p:nvPicPr>
          <p:cNvPr id="5" name="Picture 4" descr="http://protectmyministry.com/wp-content/uploads/2013/06/childr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62600" y="4546007"/>
            <a:ext cx="2438400" cy="203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729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1400" dirty="0"/>
              <a:t>Jill Marano, Deputy Administrator, Division of Child and Family Services</a:t>
            </a:r>
          </a:p>
          <a:p>
            <a:pPr marL="282575" indent="0">
              <a:buNone/>
            </a:pPr>
            <a:r>
              <a:rPr lang="en-US" sz="1400" dirty="0"/>
              <a:t>(702) 486-7711</a:t>
            </a:r>
          </a:p>
          <a:p>
            <a:pPr marL="282575" indent="0">
              <a:buNone/>
            </a:pPr>
            <a:r>
              <a:rPr lang="en-US" sz="1400" dirty="0" smtClean="0">
                <a:hlinkClick r:id="rId2"/>
              </a:rPr>
              <a:t>jmarano@dcfs.nv.gov</a:t>
            </a:r>
            <a:endParaRPr lang="en-US" sz="1400" dirty="0" smtClean="0"/>
          </a:p>
          <a:p>
            <a:endParaRPr lang="en-US" sz="1400" dirty="0"/>
          </a:p>
          <a:p>
            <a:r>
              <a:rPr lang="en-US" sz="1400" dirty="0"/>
              <a:t>Lisa Ruiz-Lee, Director, Clark County Department of Family Services</a:t>
            </a:r>
          </a:p>
          <a:p>
            <a:pPr marL="282575" indent="0">
              <a:buNone/>
            </a:pPr>
            <a:r>
              <a:rPr lang="en-US" sz="1400" dirty="0" smtClean="0"/>
              <a:t>(</a:t>
            </a:r>
            <a:r>
              <a:rPr lang="en-US" sz="1400" dirty="0"/>
              <a:t>702) 455-5444</a:t>
            </a:r>
          </a:p>
          <a:p>
            <a:pPr marL="282575" indent="0">
              <a:buNone/>
            </a:pPr>
            <a:r>
              <a:rPr lang="en-US" sz="1400" dirty="0" smtClean="0">
                <a:hlinkClick r:id="rId3"/>
              </a:rPr>
              <a:t>lrl@ClarkCountyNV.gov</a:t>
            </a:r>
            <a:endParaRPr lang="en-US" sz="1400" dirty="0" smtClean="0"/>
          </a:p>
          <a:p>
            <a:endParaRPr lang="en-US" sz="1400" dirty="0"/>
          </a:p>
          <a:p>
            <a:r>
              <a:rPr lang="en-US" sz="1400" dirty="0"/>
              <a:t>Kevin Schiller, Interim Director, Washoe County Department of Social Services</a:t>
            </a:r>
          </a:p>
          <a:p>
            <a:pPr marL="282575" indent="0">
              <a:buNone/>
            </a:pPr>
            <a:r>
              <a:rPr lang="en-US" sz="1400" dirty="0"/>
              <a:t>(775) 785-8600</a:t>
            </a:r>
          </a:p>
          <a:p>
            <a:pPr marL="282575" indent="0">
              <a:buNone/>
            </a:pPr>
            <a:r>
              <a:rPr lang="en-US" sz="1400" dirty="0" smtClean="0">
                <a:hlinkClick r:id="rId4"/>
              </a:rPr>
              <a:t>KSchiller@washoecounty.us</a:t>
            </a:r>
            <a:endParaRPr lang="en-US" sz="1400" dirty="0" smtClean="0"/>
          </a:p>
          <a:p>
            <a:pPr marL="282575" indent="0">
              <a:buNone/>
            </a:pPr>
            <a:endParaRPr lang="en-US" dirty="0"/>
          </a:p>
          <a:p>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42</a:t>
            </a:fld>
            <a:endParaRPr lang="en-US"/>
          </a:p>
        </p:txBody>
      </p:sp>
      <p:sp>
        <p:nvSpPr>
          <p:cNvPr id="4" name="Title 3"/>
          <p:cNvSpPr>
            <a:spLocks noGrp="1"/>
          </p:cNvSpPr>
          <p:nvPr>
            <p:ph type="title"/>
          </p:nvPr>
        </p:nvSpPr>
        <p:spPr/>
        <p:txBody>
          <a:bodyPr/>
          <a:lstStyle/>
          <a:p>
            <a:r>
              <a:rPr lang="en-US" dirty="0" smtClean="0"/>
              <a:t>Questions?</a:t>
            </a:r>
            <a:endParaRPr lang="en-US" dirty="0"/>
          </a:p>
        </p:txBody>
      </p:sp>
      <p:pic>
        <p:nvPicPr>
          <p:cNvPr id="2050" name="Picture 2" descr="C:\Users\jnoble\Desktop\child-inter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824" y="4648200"/>
            <a:ext cx="2895600" cy="19178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4407408"/>
            <a:ext cx="533400" cy="769441"/>
          </a:xfrm>
          <a:prstGeom prst="rect">
            <a:avLst/>
          </a:prstGeom>
          <a:noFill/>
        </p:spPr>
        <p:txBody>
          <a:bodyPr wrap="square" rtlCol="0">
            <a:spAutoFit/>
          </a:bodyPr>
          <a:lstStyle/>
          <a:p>
            <a:r>
              <a:rPr lang="en-US" sz="4400" dirty="0" smtClean="0">
                <a:solidFill>
                  <a:schemeClr val="accent1"/>
                </a:solidFill>
              </a:rPr>
              <a:t>?</a:t>
            </a:r>
            <a:endParaRPr lang="en-US" sz="4400" dirty="0">
              <a:solidFill>
                <a:schemeClr val="accent1"/>
              </a:solidFill>
            </a:endParaRPr>
          </a:p>
        </p:txBody>
      </p:sp>
      <p:sp>
        <p:nvSpPr>
          <p:cNvPr id="7" name="TextBox 6"/>
          <p:cNvSpPr txBox="1"/>
          <p:nvPr/>
        </p:nvSpPr>
        <p:spPr>
          <a:xfrm>
            <a:off x="7239000" y="4792128"/>
            <a:ext cx="533400" cy="461665"/>
          </a:xfrm>
          <a:prstGeom prst="rect">
            <a:avLst/>
          </a:prstGeom>
          <a:noFill/>
        </p:spPr>
        <p:txBody>
          <a:bodyPr wrap="square" rtlCol="0">
            <a:spAutoFit/>
          </a:bodyPr>
          <a:lstStyle/>
          <a:p>
            <a:r>
              <a:rPr lang="en-US" sz="2400" b="1" dirty="0" smtClean="0">
                <a:solidFill>
                  <a:schemeClr val="accent2"/>
                </a:solidFill>
              </a:rPr>
              <a:t>?</a:t>
            </a:r>
            <a:endParaRPr lang="en-US" sz="2400" b="1" dirty="0">
              <a:solidFill>
                <a:schemeClr val="accent2"/>
              </a:solidFill>
            </a:endParaRPr>
          </a:p>
        </p:txBody>
      </p:sp>
      <p:sp>
        <p:nvSpPr>
          <p:cNvPr id="8" name="TextBox 7"/>
          <p:cNvSpPr txBox="1"/>
          <p:nvPr/>
        </p:nvSpPr>
        <p:spPr>
          <a:xfrm>
            <a:off x="7598664" y="4518479"/>
            <a:ext cx="533400" cy="584775"/>
          </a:xfrm>
          <a:prstGeom prst="rect">
            <a:avLst/>
          </a:prstGeom>
          <a:noFill/>
        </p:spPr>
        <p:txBody>
          <a:bodyPr wrap="square" rtlCol="0">
            <a:spAutoFit/>
          </a:bodyPr>
          <a:lstStyle/>
          <a:p>
            <a:r>
              <a:rPr lang="en-US" sz="3200" b="1" dirty="0" smtClean="0">
                <a:solidFill>
                  <a:schemeClr val="accent1"/>
                </a:solidFill>
              </a:rPr>
              <a:t>?</a:t>
            </a:r>
            <a:endParaRPr lang="en-US" sz="3200" b="1" dirty="0">
              <a:solidFill>
                <a:schemeClr val="accent1"/>
              </a:solidFill>
            </a:endParaRPr>
          </a:p>
        </p:txBody>
      </p:sp>
      <p:sp>
        <p:nvSpPr>
          <p:cNvPr id="9" name="TextBox 8"/>
          <p:cNvSpPr txBox="1"/>
          <p:nvPr/>
        </p:nvSpPr>
        <p:spPr>
          <a:xfrm>
            <a:off x="7505700" y="5133734"/>
            <a:ext cx="533400" cy="769441"/>
          </a:xfrm>
          <a:prstGeom prst="rect">
            <a:avLst/>
          </a:prstGeom>
          <a:noFill/>
        </p:spPr>
        <p:txBody>
          <a:bodyPr wrap="square" rtlCol="0">
            <a:spAutoFit/>
          </a:bodyPr>
          <a:lstStyle/>
          <a:p>
            <a:r>
              <a:rPr lang="en-US" sz="4400" b="1" dirty="0" smtClean="0">
                <a:solidFill>
                  <a:schemeClr val="accent2"/>
                </a:solidFill>
              </a:rPr>
              <a:t>?</a:t>
            </a:r>
            <a:endParaRPr lang="en-US" sz="4400" b="1" dirty="0">
              <a:solidFill>
                <a:schemeClr val="accent2"/>
              </a:solidFill>
            </a:endParaRPr>
          </a:p>
        </p:txBody>
      </p:sp>
    </p:spTree>
    <p:extLst>
      <p:ext uri="{BB962C8B-B14F-4D97-AF65-F5344CB8AC3E}">
        <p14:creationId xmlns:p14="http://schemas.microsoft.com/office/powerpoint/2010/main" val="35400822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5</a:t>
            </a:fld>
            <a:endParaRPr lang="en-US"/>
          </a:p>
        </p:txBody>
      </p:sp>
      <p:sp>
        <p:nvSpPr>
          <p:cNvPr id="4" name="Title 3"/>
          <p:cNvSpPr>
            <a:spLocks noGrp="1"/>
          </p:cNvSpPr>
          <p:nvPr>
            <p:ph type="title"/>
          </p:nvPr>
        </p:nvSpPr>
        <p:spPr/>
        <p:txBody>
          <a:bodyPr/>
          <a:lstStyle/>
          <a:p>
            <a:r>
              <a:rPr lang="en-US" dirty="0" smtClean="0"/>
              <a:t>Nevada’s child welfare structure</a:t>
            </a:r>
            <a:endParaRPr lang="en-US" dirty="0"/>
          </a:p>
        </p:txBody>
      </p:sp>
      <p:sp>
        <p:nvSpPr>
          <p:cNvPr id="5" name="Content Placeholder 4"/>
          <p:cNvSpPr>
            <a:spLocks noGrp="1"/>
          </p:cNvSpPr>
          <p:nvPr>
            <p:ph idx="1"/>
          </p:nvPr>
        </p:nvSpPr>
        <p:spPr/>
        <p:txBody>
          <a:bodyPr>
            <a:noAutofit/>
          </a:bodyPr>
          <a:lstStyle/>
          <a:p>
            <a:pPr lvl="0" algn="just">
              <a:spcBef>
                <a:spcPts val="0"/>
              </a:spcBef>
            </a:pPr>
            <a:r>
              <a:rPr lang="en-US" sz="1400" dirty="0">
                <a:latin typeface="+mj-lt"/>
              </a:rPr>
              <a:t>Child welfare in Nevada up until 2001 was bifurcated.  The two urban counties (Las Vegas and Reno) were responsible for the FRONT END type services: </a:t>
            </a:r>
            <a:r>
              <a:rPr lang="en-US" sz="1400" dirty="0" smtClean="0">
                <a:latin typeface="+mj-lt"/>
              </a:rPr>
              <a:t>Intake</a:t>
            </a:r>
            <a:r>
              <a:rPr lang="en-US" sz="1400" dirty="0">
                <a:latin typeface="+mj-lt"/>
              </a:rPr>
              <a:t>, investigations, removal and the State was responsible for the BACK END type </a:t>
            </a:r>
            <a:r>
              <a:rPr lang="en-US" sz="1400" dirty="0" smtClean="0">
                <a:latin typeface="+mj-lt"/>
              </a:rPr>
              <a:t>services such as </a:t>
            </a:r>
            <a:r>
              <a:rPr lang="en-US" sz="1400" dirty="0">
                <a:latin typeface="+mj-lt"/>
              </a:rPr>
              <a:t>Foster Care and/or Adoption.  </a:t>
            </a:r>
            <a:endParaRPr lang="en-US" sz="1400" dirty="0" smtClean="0">
              <a:latin typeface="+mj-lt"/>
            </a:endParaRPr>
          </a:p>
          <a:p>
            <a:pPr lvl="0" algn="just">
              <a:spcBef>
                <a:spcPts val="0"/>
              </a:spcBef>
            </a:pPr>
            <a:endParaRPr lang="en-US" sz="1400" dirty="0" smtClean="0">
              <a:latin typeface="+mj-lt"/>
            </a:endParaRPr>
          </a:p>
          <a:p>
            <a:pPr lvl="0" algn="just">
              <a:spcBef>
                <a:spcPts val="0"/>
              </a:spcBef>
            </a:pPr>
            <a:r>
              <a:rPr lang="en-US" sz="1400" dirty="0" smtClean="0">
                <a:latin typeface="+mj-lt"/>
              </a:rPr>
              <a:t>In </a:t>
            </a:r>
            <a:r>
              <a:rPr lang="en-US" sz="1400" dirty="0">
                <a:latin typeface="+mj-lt"/>
              </a:rPr>
              <a:t>2001, the Legislature changed this design of child welfare to a system </a:t>
            </a:r>
            <a:r>
              <a:rPr lang="en-US" sz="1400" dirty="0" smtClean="0">
                <a:latin typeface="+mj-lt"/>
              </a:rPr>
              <a:t>where those counties </a:t>
            </a:r>
            <a:r>
              <a:rPr lang="en-US" sz="1400" dirty="0">
                <a:latin typeface="+mj-lt"/>
              </a:rPr>
              <a:t>that had populations of 100,000 or more were responsible for child welfare services and the State was responsible for the counties who had populations of less than 100,000. </a:t>
            </a:r>
            <a:endParaRPr lang="en-US" sz="1400" dirty="0" smtClean="0">
              <a:latin typeface="+mj-lt"/>
            </a:endParaRPr>
          </a:p>
          <a:p>
            <a:pPr lvl="0" algn="just">
              <a:spcBef>
                <a:spcPts val="0"/>
              </a:spcBef>
            </a:pPr>
            <a:endParaRPr lang="en-US" sz="1400" dirty="0" smtClean="0">
              <a:latin typeface="+mj-lt"/>
            </a:endParaRPr>
          </a:p>
          <a:p>
            <a:pPr algn="just">
              <a:defRPr/>
            </a:pPr>
            <a:r>
              <a:rPr lang="en-US" sz="1400" dirty="0">
                <a:latin typeface="+mj-lt"/>
              </a:rPr>
              <a:t>DCFS supervises and administers child welfare services in the 15 rural counties.</a:t>
            </a:r>
          </a:p>
          <a:p>
            <a:pPr lvl="0" algn="just">
              <a:spcBef>
                <a:spcPts val="0"/>
              </a:spcBef>
            </a:pPr>
            <a:endParaRPr lang="en-US" sz="1400" dirty="0">
              <a:latin typeface="+mj-lt"/>
            </a:endParaRPr>
          </a:p>
          <a:p>
            <a:pPr algn="just">
              <a:spcBef>
                <a:spcPts val="0"/>
              </a:spcBef>
            </a:pPr>
            <a:r>
              <a:rPr lang="en-US" sz="1400" dirty="0" smtClean="0">
                <a:latin typeface="+mj-lt"/>
              </a:rPr>
              <a:t>Nevada uses a state-supervised, county-administered structure for the management of child welfare services. </a:t>
            </a:r>
          </a:p>
          <a:p>
            <a:pPr algn="just">
              <a:spcBef>
                <a:spcPts val="0"/>
              </a:spcBef>
            </a:pPr>
            <a:endParaRPr lang="en-US" sz="1400" dirty="0">
              <a:latin typeface="+mj-lt"/>
            </a:endParaRPr>
          </a:p>
          <a:p>
            <a:pPr algn="just">
              <a:spcBef>
                <a:spcPts val="0"/>
              </a:spcBef>
            </a:pPr>
            <a:r>
              <a:rPr lang="en-US" sz="1400" dirty="0" smtClean="0">
                <a:latin typeface="+mj-lt"/>
              </a:rPr>
              <a:t>Further</a:t>
            </a:r>
            <a:r>
              <a:rPr lang="en-US" sz="1400" dirty="0">
                <a:latin typeface="+mj-lt"/>
              </a:rPr>
              <a:t>, DCFS has state oversight for county-administered child protective and child welfare services delivery providing technical assistance, fiscal oversight for federal monies, and quality improvement activities.  </a:t>
            </a:r>
          </a:p>
          <a:p>
            <a:pPr marL="114300" indent="0">
              <a:spcBef>
                <a:spcPts val="0"/>
              </a:spcBef>
              <a:buNone/>
            </a:pPr>
            <a:endParaRPr lang="en-US" sz="1600" dirty="0" smtClean="0">
              <a:solidFill>
                <a:schemeClr val="tx2"/>
              </a:solidFill>
              <a:latin typeface="+mj-lt"/>
            </a:endParaRPr>
          </a:p>
          <a:p>
            <a:pPr algn="just">
              <a:defRPr/>
            </a:pPr>
            <a:endParaRPr lang="en-US" sz="1800" dirty="0" smtClean="0">
              <a:solidFill>
                <a:schemeClr val="tx2"/>
              </a:solidFill>
              <a:latin typeface="+mj-lt"/>
            </a:endParaRPr>
          </a:p>
          <a:p>
            <a:pPr algn="just">
              <a:lnSpc>
                <a:spcPct val="80000"/>
              </a:lnSpc>
              <a:buFont typeface="Wingdings" pitchFamily="2" charset="2"/>
              <a:buNone/>
            </a:pPr>
            <a:endParaRPr lang="en-US" sz="1800" b="1" dirty="0"/>
          </a:p>
          <a:p>
            <a:pPr algn="just">
              <a:lnSpc>
                <a:spcPct val="80000"/>
              </a:lnSpc>
            </a:pPr>
            <a:endParaRPr lang="en-US" sz="1800" b="1" dirty="0"/>
          </a:p>
          <a:p>
            <a:pPr algn="just">
              <a:lnSpc>
                <a:spcPct val="80000"/>
              </a:lnSpc>
              <a:buNone/>
              <a:defRPr/>
            </a:pPr>
            <a:endParaRPr lang="en-US" sz="1800" dirty="0" smtClean="0">
              <a:solidFill>
                <a:schemeClr val="tx2"/>
              </a:solidFill>
              <a:latin typeface="+mj-lt"/>
            </a:endParaRPr>
          </a:p>
        </p:txBody>
      </p:sp>
    </p:spTree>
    <p:extLst>
      <p:ext uri="{BB962C8B-B14F-4D97-AF65-F5344CB8AC3E}">
        <p14:creationId xmlns:p14="http://schemas.microsoft.com/office/powerpoint/2010/main" val="3130623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1"/>
            <a:ext cx="8560292" cy="4407408"/>
          </a:xfrm>
        </p:spPr>
        <p:txBody>
          <a:bodyPr>
            <a:normAutofit/>
          </a:bodyPr>
          <a:lstStyle/>
          <a:p>
            <a:pPr marL="285750" indent="-171450" algn="just" eaLnBrk="0" hangingPunct="0">
              <a:buFont typeface="Wingdings" panose="05000000000000000000" pitchFamily="2" charset="2"/>
              <a:buChar char="§"/>
              <a:defRPr/>
            </a:pPr>
            <a:r>
              <a:rPr lang="en-US" sz="800" dirty="0"/>
              <a:t>The organizational structure of Nevada’s child welfare services is influenced by the size of the state and the concentration of county populations. In counties in which the population is 100,000 or more, the county shall provide protective services for children in that county and pay the cost of those services in accordance with standards adopted by the state. </a:t>
            </a:r>
          </a:p>
          <a:p>
            <a:pPr marL="287338" indent="0" algn="just" eaLnBrk="0" hangingPunct="0">
              <a:buNone/>
              <a:defRPr/>
            </a:pPr>
            <a:r>
              <a:rPr lang="en-US" sz="800" dirty="0">
                <a:ea typeface="Calibri" pitchFamily="34" charset="0"/>
                <a:cs typeface="Times New Roman" pitchFamily="18" charset="0"/>
              </a:rPr>
              <a:t>In the 2011 Legislative session the funding for the two urban counties, Washoe County Department of Social Services (WCDSS) and the Clark County Department of Family Services (CCDFS) by the Division changed.  Today, CCDFS and WCDSS</a:t>
            </a:r>
            <a:r>
              <a:rPr lang="en-US" sz="800" dirty="0"/>
              <a:t> receive an annual capped block grant each year to support child welfare services.  The block grant is divided into two allocations:</a:t>
            </a:r>
          </a:p>
          <a:p>
            <a:pPr lvl="1" algn="just"/>
            <a:r>
              <a:rPr lang="en-US" sz="800" dirty="0"/>
              <a:t>A base allocation for each biennium which is based on the total State General Fund appropriated for the previous biennium.  The base allocation may be used for the delivery of child welfare and child protective services without category restriction.  Any unspent State General Funds remaining in the base allocation at the end of the fiscal year </a:t>
            </a:r>
            <a:r>
              <a:rPr lang="en-US" sz="800" i="1" u="sng" dirty="0">
                <a:solidFill>
                  <a:schemeClr val="accent1"/>
                </a:solidFill>
              </a:rPr>
              <a:t>may be retained and reinvested</a:t>
            </a:r>
            <a:r>
              <a:rPr lang="en-US" sz="800" dirty="0">
                <a:solidFill>
                  <a:schemeClr val="accent1"/>
                </a:solidFill>
              </a:rPr>
              <a:t> </a:t>
            </a:r>
            <a:r>
              <a:rPr lang="en-US" sz="800" dirty="0"/>
              <a:t>for the delivery of child welfare and child protective </a:t>
            </a:r>
            <a:r>
              <a:rPr lang="en-US" sz="800" dirty="0" smtClean="0"/>
              <a:t>services.</a:t>
            </a:r>
          </a:p>
          <a:p>
            <a:pPr lvl="2" algn="just"/>
            <a:r>
              <a:rPr lang="en-US" sz="800" i="1" dirty="0" smtClean="0"/>
              <a:t>This </a:t>
            </a:r>
            <a:r>
              <a:rPr lang="en-US" sz="800" i="1" dirty="0"/>
              <a:t>requires the urban counties to meet a minimum maintenance of effort requirement</a:t>
            </a:r>
            <a:r>
              <a:rPr lang="en-US" sz="800" dirty="0"/>
              <a:t>.  </a:t>
            </a:r>
            <a:r>
              <a:rPr lang="en-US" sz="800" i="1" dirty="0"/>
              <a:t>Specifically, the counties must maintain the amount of local funds spent for child welfare and child protective services at a level equal to or greater than the amount appropriated for fiscal year 2011.  </a:t>
            </a:r>
            <a:endParaRPr lang="en-US" sz="800" i="1" dirty="0" smtClean="0"/>
          </a:p>
          <a:p>
            <a:pPr lvl="1" algn="just"/>
            <a:r>
              <a:rPr lang="en-US" sz="800" dirty="0" smtClean="0"/>
              <a:t>A </a:t>
            </a:r>
            <a:r>
              <a:rPr lang="en-US" sz="800" dirty="0"/>
              <a:t>second allocation which would include the estimated cost attributable to projected caseload growth for the adoption assistance program.    This was separated out of the block grant to avoid de-incentivizing this permanency option for children.  In addition to the block grant, the two urban counties are eligible to receive incentive funds to stimulate and support improvement in key areas identified in the agency improvement plan.   </a:t>
            </a:r>
          </a:p>
          <a:p>
            <a:pPr marL="342900" lvl="1" algn="just">
              <a:spcBef>
                <a:spcPts val="0"/>
              </a:spcBef>
              <a:buClr>
                <a:schemeClr val="accent1"/>
              </a:buClr>
              <a:buNone/>
            </a:pPr>
            <a:endParaRPr lang="en-US" sz="800" dirty="0"/>
          </a:p>
          <a:p>
            <a:pPr marL="342900" lvl="1" algn="just">
              <a:spcBef>
                <a:spcPts val="0"/>
              </a:spcBef>
              <a:buClr>
                <a:schemeClr val="accent1"/>
              </a:buClr>
            </a:pPr>
            <a:r>
              <a:rPr lang="en-US" sz="800" dirty="0"/>
              <a:t>In addition to the block grant, the two urban counties are eligible to receive incentive funds to stimulate and support improvement </a:t>
            </a:r>
            <a:r>
              <a:rPr lang="en-US" sz="800" dirty="0" smtClean="0"/>
              <a:t>in key </a:t>
            </a:r>
            <a:r>
              <a:rPr lang="en-US" sz="800" dirty="0"/>
              <a:t>areas identified in the agency </a:t>
            </a:r>
            <a:r>
              <a:rPr lang="en-US" sz="800" dirty="0" smtClean="0"/>
              <a:t>improvement plan</a:t>
            </a:r>
            <a:r>
              <a:rPr lang="en-US" sz="800" dirty="0"/>
              <a:t>. </a:t>
            </a:r>
          </a:p>
          <a:p>
            <a:endParaRPr lang="en-US" sz="1100" dirty="0"/>
          </a:p>
        </p:txBody>
      </p:sp>
      <p:sp>
        <p:nvSpPr>
          <p:cNvPr id="3" name="Slide Number Placeholder 2"/>
          <p:cNvSpPr>
            <a:spLocks noGrp="1"/>
          </p:cNvSpPr>
          <p:nvPr>
            <p:ph type="sldNum" sz="quarter" idx="12"/>
          </p:nvPr>
        </p:nvSpPr>
        <p:spPr/>
        <p:txBody>
          <a:bodyPr/>
          <a:lstStyle/>
          <a:p>
            <a:fld id="{B19A0CEE-E79B-4E94-9CD5-C014EDCF7C1D}" type="slidenum">
              <a:rPr lang="en-US" smtClean="0"/>
              <a:t>6</a:t>
            </a:fld>
            <a:endParaRPr lang="en-US"/>
          </a:p>
        </p:txBody>
      </p:sp>
      <p:sp>
        <p:nvSpPr>
          <p:cNvPr id="4" name="Title 3"/>
          <p:cNvSpPr>
            <a:spLocks noGrp="1"/>
          </p:cNvSpPr>
          <p:nvPr>
            <p:ph type="title"/>
          </p:nvPr>
        </p:nvSpPr>
        <p:spPr/>
        <p:txBody>
          <a:bodyPr/>
          <a:lstStyle/>
          <a:p>
            <a:r>
              <a:rPr lang="en-US" dirty="0" smtClean="0"/>
              <a:t>Funding child welfare </a:t>
            </a:r>
            <a:br>
              <a:rPr lang="en-US" dirty="0" smtClean="0"/>
            </a:br>
            <a:r>
              <a:rPr lang="en-US" dirty="0" smtClean="0"/>
              <a:t>in the urban counties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78294209"/>
              </p:ext>
            </p:extLst>
          </p:nvPr>
        </p:nvGraphicFramePr>
        <p:xfrm>
          <a:off x="838200" y="4495800"/>
          <a:ext cx="3352800" cy="2209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028859212"/>
              </p:ext>
            </p:extLst>
          </p:nvPr>
        </p:nvGraphicFramePr>
        <p:xfrm>
          <a:off x="4876800" y="4421505"/>
          <a:ext cx="3410339" cy="2238375"/>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a:xfrm>
            <a:off x="4419600" y="4572000"/>
            <a:ext cx="0" cy="2057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59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altLang="en-US" sz="1250" dirty="0"/>
              <a:t>In the 2011 Legislative Session, SB 480 was enacted.</a:t>
            </a:r>
          </a:p>
          <a:p>
            <a:pPr algn="just"/>
            <a:r>
              <a:rPr lang="en-US" altLang="en-US" sz="1250" dirty="0"/>
              <a:t>SB 480 requires an assessment of the rural counties for the cost of child protective services.   </a:t>
            </a:r>
          </a:p>
          <a:p>
            <a:pPr algn="just"/>
            <a:r>
              <a:rPr lang="en-US" altLang="en-US" sz="1250" dirty="0"/>
              <a:t>The assessment is determined based upon the percentage of the population for persons under 18 years old within each county. This assessment and percentage of the population is recalculated each year and notifications are sent out to each county prior to the upcoming fiscal year indicating the most recent amount due to the state.  </a:t>
            </a:r>
          </a:p>
          <a:p>
            <a:pPr algn="just"/>
            <a:r>
              <a:rPr lang="en-US" altLang="en-US" sz="1250" dirty="0"/>
              <a:t> A report on or before December 1 of each year is submitted to the Governor and to each county whose population is less than100,000 that contains a statement of:</a:t>
            </a:r>
          </a:p>
          <a:p>
            <a:pPr lvl="1" algn="just"/>
            <a:r>
              <a:rPr lang="en-US" altLang="en-US" sz="1250" dirty="0"/>
              <a:t>(a) The total number of children who received child protective services in each county in the immediately preceding fiscal year; and</a:t>
            </a:r>
          </a:p>
          <a:p>
            <a:pPr lvl="1" algn="just"/>
            <a:r>
              <a:rPr lang="en-US" altLang="en-US" sz="1250" dirty="0"/>
              <a:t>(b) The amount and categories of the expenditures made by DCFS on child protective services in each county in the immediately preceding fiscal year;</a:t>
            </a:r>
          </a:p>
          <a:p>
            <a:pPr algn="just"/>
            <a:r>
              <a:rPr lang="en-US" altLang="en-US" sz="1250" dirty="0"/>
              <a:t>DCFS provides each county whose population is less than 100,000, on or before May 1 of each year, with an estimate of the amount of the assessment. The estimate becomes the amount of the assessment unless the county is notified of a change.  The county is required to pay the assessment:</a:t>
            </a:r>
          </a:p>
          <a:p>
            <a:pPr lvl="1" algn="just"/>
            <a:r>
              <a:rPr lang="en-US" altLang="en-US" sz="1250" dirty="0"/>
              <a:t>(a) In full within 30 days after the amount of the assessment becomes final; or</a:t>
            </a:r>
          </a:p>
          <a:p>
            <a:pPr lvl="1" algn="just"/>
            <a:r>
              <a:rPr lang="en-US" altLang="en-US" sz="1250" dirty="0"/>
              <a:t>(b) In equal quarterly installments on or before the first day of July, October, January and April, </a:t>
            </a:r>
            <a:r>
              <a:rPr lang="en-US" altLang="en-US" sz="1250" dirty="0" smtClean="0"/>
              <a:t>respectively.</a:t>
            </a:r>
            <a:endParaRPr lang="en-US" altLang="en-US" sz="1250" dirty="0"/>
          </a:p>
          <a:p>
            <a:pPr marL="45720" indent="0">
              <a:buNone/>
            </a:pPr>
            <a:endParaRPr lang="en-US" dirty="0"/>
          </a:p>
        </p:txBody>
      </p:sp>
      <p:sp>
        <p:nvSpPr>
          <p:cNvPr id="3" name="Slide Number Placeholder 2"/>
          <p:cNvSpPr>
            <a:spLocks noGrp="1"/>
          </p:cNvSpPr>
          <p:nvPr>
            <p:ph type="sldNum" sz="quarter" idx="12"/>
          </p:nvPr>
        </p:nvSpPr>
        <p:spPr/>
        <p:txBody>
          <a:bodyPr/>
          <a:lstStyle/>
          <a:p>
            <a:fld id="{B19A0CEE-E79B-4E94-9CD5-C014EDCF7C1D}" type="slidenum">
              <a:rPr lang="en-US" smtClean="0"/>
              <a:t>7</a:t>
            </a:fld>
            <a:endParaRPr lang="en-US"/>
          </a:p>
        </p:txBody>
      </p:sp>
      <p:sp>
        <p:nvSpPr>
          <p:cNvPr id="4" name="Title 3"/>
          <p:cNvSpPr>
            <a:spLocks noGrp="1"/>
          </p:cNvSpPr>
          <p:nvPr>
            <p:ph type="title"/>
          </p:nvPr>
        </p:nvSpPr>
        <p:spPr/>
        <p:txBody>
          <a:bodyPr/>
          <a:lstStyle/>
          <a:p>
            <a:r>
              <a:rPr lang="en-US" dirty="0" smtClean="0"/>
              <a:t>County assessments</a:t>
            </a:r>
            <a:endParaRPr lang="en-US" dirty="0"/>
          </a:p>
        </p:txBody>
      </p:sp>
    </p:spTree>
    <p:extLst>
      <p:ext uri="{BB962C8B-B14F-4D97-AF65-F5344CB8AC3E}">
        <p14:creationId xmlns:p14="http://schemas.microsoft.com/office/powerpoint/2010/main" val="2675761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a:r>
              <a:rPr lang="en-US" sz="1400" dirty="0"/>
              <a:t>Strengthen and reinforce safety practices by:</a:t>
            </a:r>
          </a:p>
          <a:p>
            <a:pPr lvl="1" algn="just"/>
            <a:r>
              <a:rPr lang="en-US" sz="1400" dirty="0"/>
              <a:t>Continuing the development of Nevada’s safety assessment model, which is now expanded to all three child welfare </a:t>
            </a:r>
            <a:r>
              <a:rPr lang="en-US" sz="1400" dirty="0" smtClean="0"/>
              <a:t>agencies.</a:t>
            </a:r>
            <a:endParaRPr lang="en-US" sz="1400" dirty="0"/>
          </a:p>
          <a:p>
            <a:pPr lvl="1" algn="just"/>
            <a:r>
              <a:rPr lang="en-US" sz="1400" dirty="0"/>
              <a:t>Reinforcing assessing safety through the life of a case through implementation of the family assessment in concert with the safety model. </a:t>
            </a:r>
          </a:p>
          <a:p>
            <a:pPr algn="just"/>
            <a:endParaRPr lang="en-US" sz="1400" dirty="0"/>
          </a:p>
          <a:p>
            <a:pPr algn="just"/>
            <a:r>
              <a:rPr lang="en-US" sz="1400" dirty="0"/>
              <a:t>Implementation of the Quality Parenting Initiative </a:t>
            </a:r>
          </a:p>
          <a:p>
            <a:pPr lvl="1" algn="just"/>
            <a:r>
              <a:rPr lang="en-US" sz="1400" dirty="0"/>
              <a:t>Encourage and support recruitment and retention of great foster parents by:</a:t>
            </a:r>
          </a:p>
          <a:p>
            <a:pPr lvl="1" algn="just"/>
            <a:r>
              <a:rPr lang="en-US" sz="1400" dirty="0"/>
              <a:t>Enhances training and development of high quality foster parents.</a:t>
            </a:r>
          </a:p>
          <a:p>
            <a:pPr lvl="1" algn="just"/>
            <a:r>
              <a:rPr lang="en-US" sz="1400" dirty="0"/>
              <a:t>Creates systemic changes the value the participation and membership of foster parents as full members of a child’s team.</a:t>
            </a:r>
          </a:p>
          <a:p>
            <a:pPr algn="just"/>
            <a:endParaRPr lang="en-US" sz="1400" dirty="0"/>
          </a:p>
          <a:p>
            <a:pPr algn="just"/>
            <a:r>
              <a:rPr lang="en-US" sz="1400" dirty="0"/>
              <a:t>Redesign the specialized foster care system through a combination of  implementing evidence based practices in foster care settings and fiscal reform. </a:t>
            </a:r>
          </a:p>
          <a:p>
            <a:pPr algn="just"/>
            <a:endParaRPr lang="en-US" sz="1400" dirty="0"/>
          </a:p>
          <a:p>
            <a:pPr algn="just"/>
            <a:r>
              <a:rPr lang="en-US" sz="1400" dirty="0"/>
              <a:t>Improve the timeliness and appropriateness of permanency planning by:</a:t>
            </a:r>
          </a:p>
          <a:p>
            <a:pPr lvl="1" algn="just"/>
            <a:r>
              <a:rPr lang="en-US" sz="1400" dirty="0"/>
              <a:t>Continuing a collaboration with the Court Improvement Project to bring court and child welfare agency practices in line with one another.</a:t>
            </a:r>
          </a:p>
          <a:p>
            <a:pPr lvl="1" algn="just"/>
            <a:r>
              <a:rPr lang="en-US" sz="1400" dirty="0"/>
              <a:t>Reducing the number of children in out of home care for 18 months or </a:t>
            </a:r>
            <a:r>
              <a:rPr lang="en-US" sz="1400" dirty="0" smtClean="0"/>
              <a:t>longer.</a:t>
            </a:r>
            <a:endParaRPr lang="en-US" sz="1400" dirty="0"/>
          </a:p>
          <a:p>
            <a:endParaRPr lang="en-US" sz="1400" dirty="0"/>
          </a:p>
        </p:txBody>
      </p:sp>
      <p:sp>
        <p:nvSpPr>
          <p:cNvPr id="3" name="Slide Number Placeholder 2"/>
          <p:cNvSpPr>
            <a:spLocks noGrp="1"/>
          </p:cNvSpPr>
          <p:nvPr>
            <p:ph type="sldNum" sz="quarter" idx="12"/>
          </p:nvPr>
        </p:nvSpPr>
        <p:spPr/>
        <p:txBody>
          <a:bodyPr/>
          <a:lstStyle/>
          <a:p>
            <a:fld id="{B19A0CEE-E79B-4E94-9CD5-C014EDCF7C1D}" type="slidenum">
              <a:rPr lang="en-US" smtClean="0"/>
              <a:t>8</a:t>
            </a:fld>
            <a:endParaRPr lang="en-US"/>
          </a:p>
        </p:txBody>
      </p:sp>
      <p:sp>
        <p:nvSpPr>
          <p:cNvPr id="4" name="Title 3"/>
          <p:cNvSpPr>
            <a:spLocks noGrp="1"/>
          </p:cNvSpPr>
          <p:nvPr>
            <p:ph type="title"/>
          </p:nvPr>
        </p:nvSpPr>
        <p:spPr/>
        <p:txBody>
          <a:bodyPr/>
          <a:lstStyle/>
          <a:p>
            <a:r>
              <a:rPr lang="en-US" dirty="0" smtClean="0"/>
              <a:t>strategies</a:t>
            </a:r>
            <a:endParaRPr lang="en-US" dirty="0"/>
          </a:p>
        </p:txBody>
      </p:sp>
    </p:spTree>
    <p:extLst>
      <p:ext uri="{BB962C8B-B14F-4D97-AF65-F5344CB8AC3E}">
        <p14:creationId xmlns:p14="http://schemas.microsoft.com/office/powerpoint/2010/main" val="33915469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19A0CEE-E79B-4E94-9CD5-C014EDCF7C1D}" type="slidenum">
              <a:rPr lang="en-US" smtClean="0"/>
              <a:t>9</a:t>
            </a:fld>
            <a:endParaRPr lang="en-US"/>
          </a:p>
        </p:txBody>
      </p:sp>
      <p:sp>
        <p:nvSpPr>
          <p:cNvPr id="4" name="Title 3"/>
          <p:cNvSpPr>
            <a:spLocks noGrp="1"/>
          </p:cNvSpPr>
          <p:nvPr>
            <p:ph type="title"/>
          </p:nvPr>
        </p:nvSpPr>
        <p:spPr/>
        <p:txBody>
          <a:bodyPr/>
          <a:lstStyle/>
          <a:p>
            <a:r>
              <a:rPr lang="en-US" dirty="0" smtClean="0"/>
              <a:t>Child welfare services </a:t>
            </a:r>
            <a:br>
              <a:rPr lang="en-US" dirty="0" smtClean="0"/>
            </a:br>
            <a:r>
              <a:rPr lang="en-US" dirty="0" smtClean="0"/>
              <a:t>and programs</a:t>
            </a:r>
            <a:endParaRPr lang="en-US" dirty="0"/>
          </a:p>
        </p:txBody>
      </p:sp>
      <p:pic>
        <p:nvPicPr>
          <p:cNvPr id="5126" name="Picture 6" descr="C:\Users\jnoble\Desktop\childrne.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41388" y="2438400"/>
            <a:ext cx="7259637" cy="2481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521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1281</TotalTime>
  <Words>4288</Words>
  <Application>Microsoft Office PowerPoint</Application>
  <PresentationFormat>On-screen Show (4:3)</PresentationFormat>
  <Paragraphs>552</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Grid</vt:lpstr>
      <vt:lpstr>PowerPoint Presentation</vt:lpstr>
      <vt:lpstr>state of nevada demographics</vt:lpstr>
      <vt:lpstr>mission</vt:lpstr>
      <vt:lpstr>Child welfare agencies</vt:lpstr>
      <vt:lpstr>Nevada’s child welfare structure</vt:lpstr>
      <vt:lpstr>Funding child welfare  in the urban counties </vt:lpstr>
      <vt:lpstr>County assessments</vt:lpstr>
      <vt:lpstr>strategies</vt:lpstr>
      <vt:lpstr>Child welfare services  and programs</vt:lpstr>
      <vt:lpstr>A child’s journey through the child welfare system</vt:lpstr>
      <vt:lpstr>A child’s journey through the Child Welfare system</vt:lpstr>
      <vt:lpstr>A child’s journey through the child welfare system</vt:lpstr>
      <vt:lpstr>A child’s journey through the child welfare system (continued)</vt:lpstr>
      <vt:lpstr>Workforce development/training</vt:lpstr>
      <vt:lpstr>Child protective services (CPS)</vt:lpstr>
      <vt:lpstr>Number of referrals and dispositions of alleged abuse/neglect</vt:lpstr>
      <vt:lpstr>Substantiations</vt:lpstr>
      <vt:lpstr>Statewide CPS investigations</vt:lpstr>
      <vt:lpstr>Statewide removals</vt:lpstr>
      <vt:lpstr>Foster care</vt:lpstr>
      <vt:lpstr>Total number of children in  out-of-home placements  </vt:lpstr>
      <vt:lpstr>Foster care monthly average</vt:lpstr>
      <vt:lpstr>Average length of stay in months  for children exiting foster care</vt:lpstr>
      <vt:lpstr>Caseworker contract compliance</vt:lpstr>
      <vt:lpstr>FOSTER Parent recruitment, licensing and training</vt:lpstr>
      <vt:lpstr>Family foster homes</vt:lpstr>
      <vt:lpstr>Specialized foster care initiative</vt:lpstr>
      <vt:lpstr>Interstate compact on the placement of children (ICPC)</vt:lpstr>
      <vt:lpstr>Incoming and outgoing referrals</vt:lpstr>
      <vt:lpstr>ADOPTION</vt:lpstr>
      <vt:lpstr>Adoption incentive grants</vt:lpstr>
      <vt:lpstr>Statewide finalized adoptions</vt:lpstr>
      <vt:lpstr>Independent living</vt:lpstr>
      <vt:lpstr>Youth served with CHAFEE and FAFFY </vt:lpstr>
      <vt:lpstr>Court jurisdiction</vt:lpstr>
      <vt:lpstr>Number of foster youth remaining under court jurisdiction after age 18</vt:lpstr>
      <vt:lpstr>Child and family services review (CFSR)</vt:lpstr>
      <vt:lpstr>CFSR Performance measures</vt:lpstr>
      <vt:lpstr> Nevada CFSR update</vt:lpstr>
      <vt:lpstr>CFSR Results and DATA INDICATORS</vt:lpstr>
      <vt:lpstr>accomplishments</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Noble</dc:creator>
  <cp:lastModifiedBy>Josh Noble</cp:lastModifiedBy>
  <cp:revision>101</cp:revision>
  <cp:lastPrinted>2015-02-13T20:54:41Z</cp:lastPrinted>
  <dcterms:created xsi:type="dcterms:W3CDTF">2015-02-10T17:58:45Z</dcterms:created>
  <dcterms:modified xsi:type="dcterms:W3CDTF">2015-02-18T15:56:48Z</dcterms:modified>
</cp:coreProperties>
</file>